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25" r:id="rId2"/>
    <p:sldId id="400" r:id="rId3"/>
    <p:sldId id="406" r:id="rId4"/>
    <p:sldId id="564" r:id="rId5"/>
    <p:sldId id="476" r:id="rId6"/>
    <p:sldId id="485" r:id="rId7"/>
    <p:sldId id="486" r:id="rId8"/>
    <p:sldId id="487" r:id="rId9"/>
    <p:sldId id="488" r:id="rId10"/>
    <p:sldId id="477" r:id="rId11"/>
    <p:sldId id="478" r:id="rId12"/>
    <p:sldId id="479" r:id="rId13"/>
    <p:sldId id="480" r:id="rId14"/>
    <p:sldId id="481" r:id="rId15"/>
    <p:sldId id="403" r:id="rId16"/>
    <p:sldId id="482" r:id="rId17"/>
    <p:sldId id="483" r:id="rId18"/>
    <p:sldId id="484" r:id="rId19"/>
    <p:sldId id="489" r:id="rId20"/>
    <p:sldId id="475" r:id="rId21"/>
    <p:sldId id="420" r:id="rId22"/>
    <p:sldId id="314" r:id="rId23"/>
    <p:sldId id="390" r:id="rId24"/>
    <p:sldId id="308" r:id="rId25"/>
    <p:sldId id="391" r:id="rId26"/>
    <p:sldId id="505" r:id="rId27"/>
    <p:sldId id="506" r:id="rId28"/>
    <p:sldId id="507" r:id="rId29"/>
    <p:sldId id="508" r:id="rId30"/>
    <p:sldId id="509" r:id="rId31"/>
    <p:sldId id="510" r:id="rId32"/>
    <p:sldId id="558" r:id="rId33"/>
    <p:sldId id="495" r:id="rId34"/>
    <p:sldId id="559" r:id="rId35"/>
    <p:sldId id="563" r:id="rId36"/>
    <p:sldId id="572" r:id="rId37"/>
    <p:sldId id="55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2160" userDrawn="1">
          <p15:clr>
            <a:srgbClr val="A4A3A4"/>
          </p15:clr>
        </p15:guide>
        <p15:guide id="14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83" autoAdjust="0"/>
    <p:restoredTop sz="93610" autoAdjust="0"/>
  </p:normalViewPr>
  <p:slideViewPr>
    <p:cSldViewPr snapToGrid="0" showGuides="1">
      <p:cViewPr varScale="1">
        <p:scale>
          <a:sx n="151" d="100"/>
          <a:sy n="151" d="100"/>
        </p:scale>
        <p:origin x="29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4937B-E92D-BF4B-A2E1-2569AB32403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D8C49-F477-E445-BBA2-97CAFF41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5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4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5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3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4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4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6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5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87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3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1EFD8-0657-0B49-B929-4400916E4B4A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A70B3-D7E6-7A42-BEAD-FB5BCD34F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dercoversapp.com/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December 12 2019</a:t>
            </a:r>
          </a:p>
          <a:p>
            <a:endParaRPr lang="en-US" dirty="0"/>
          </a:p>
          <a:p>
            <a:r>
              <a:rPr lang="en-US" dirty="0"/>
              <a:t>Sacha Epskamp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1599" y="5919979"/>
            <a:ext cx="2320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Network Analysis 2019</a:t>
            </a:r>
          </a:p>
        </p:txBody>
      </p:sp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0" y="1897055"/>
            <a:ext cx="9144000" cy="1657358"/>
          </a:xfrm>
        </p:spPr>
        <p:txBody>
          <a:bodyPr>
            <a:noAutofit/>
          </a:bodyPr>
          <a:lstStyle/>
          <a:p>
            <a:r>
              <a:rPr lang="en-US" sz="7000" dirty="0">
                <a:latin typeface="Avengeance Heroic Avenger Bold"/>
                <a:cs typeface="Avengeance Heroic Avenger Bold"/>
              </a:rPr>
              <a:t>Network Psychometrics</a:t>
            </a:r>
            <a:br>
              <a:rPr lang="en-US" sz="7000" dirty="0">
                <a:latin typeface="Avengeance Heroic Avenger Bold"/>
                <a:cs typeface="Avengeance Heroic Avenger Bold"/>
              </a:rPr>
            </a:br>
            <a:endParaRPr lang="en-US" sz="7000" dirty="0">
              <a:latin typeface="Avengeance Heroic Avenger Bold"/>
              <a:cs typeface="Avengeance Heroic Avenger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208" y="2492367"/>
            <a:ext cx="1703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DEATHE MAACH NCV" pitchFamily="2" charset="77"/>
              </a:rPr>
              <a:t>PHASE </a:t>
            </a:r>
            <a:r>
              <a:rPr lang="en-US" sz="4000" dirty="0">
                <a:latin typeface="DEATHE MAACH NCV" pitchFamily="2" charset="77"/>
              </a:rPr>
              <a:t>2</a:t>
            </a:r>
            <a:endParaRPr lang="en-US" sz="4000" dirty="0">
              <a:latin typeface="DEATHE MAACH NCV" pitchFamily="2" charset="77"/>
              <a:cs typeface="Marve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54162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CFFBC1-814A-BF43-87A9-C89D3EE1205C}"/>
              </a:ext>
            </a:extLst>
          </p:cNvPr>
          <p:cNvSpPr txBox="1"/>
          <p:nvPr/>
        </p:nvSpPr>
        <p:spPr>
          <a:xfrm>
            <a:off x="67865" y="119270"/>
            <a:ext cx="4582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/>
              <a:t>Psychonetrics</a:t>
            </a:r>
            <a:r>
              <a:rPr lang="en-US" sz="2600" b="1" dirty="0"/>
              <a:t> GGM estimation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0E5971-D1E4-2F40-AC8A-9888F0795AF0}"/>
              </a:ext>
            </a:extLst>
          </p:cNvPr>
          <p:cNvSpPr/>
          <p:nvPr/>
        </p:nvSpPr>
        <p:spPr>
          <a:xfrm>
            <a:off x="169816" y="611713"/>
            <a:ext cx="853004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library("</a:t>
            </a:r>
            <a:r>
              <a:rPr lang="en-US" sz="1600" dirty="0" err="1">
                <a:latin typeface="Courier" pitchFamily="2" charset="0"/>
              </a:rPr>
              <a:t>dplyr</a:t>
            </a:r>
            <a:r>
              <a:rPr lang="en-US" sz="1600" dirty="0">
                <a:latin typeface="Courier" pitchFamily="2" charset="0"/>
              </a:rPr>
              <a:t>")</a:t>
            </a:r>
          </a:p>
          <a:p>
            <a:r>
              <a:rPr lang="en-US" sz="1600" dirty="0">
                <a:latin typeface="Courier" pitchFamily="2" charset="0"/>
              </a:rPr>
              <a:t>library(”</a:t>
            </a:r>
            <a:r>
              <a:rPr lang="en-US" sz="1600" dirty="0" err="1">
                <a:latin typeface="Courier" pitchFamily="2" charset="0"/>
              </a:rPr>
              <a:t>qgraph</a:t>
            </a:r>
            <a:r>
              <a:rPr lang="en-US" sz="1600" dirty="0">
                <a:latin typeface="Courier" pitchFamily="2" charset="0"/>
              </a:rPr>
              <a:t>")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Observed variables:</a:t>
            </a:r>
          </a:p>
          <a:p>
            <a:r>
              <a:rPr lang="en-US" sz="1600" dirty="0" err="1">
                <a:latin typeface="Courier" pitchFamily="2" charset="0"/>
              </a:rPr>
              <a:t>obsvars</a:t>
            </a:r>
            <a:r>
              <a:rPr lang="en-US" sz="1600" dirty="0">
                <a:latin typeface="Courier" pitchFamily="2" charset="0"/>
              </a:rPr>
              <a:t> &lt;- c("Q1", "Q2", "Q3", "Q4", "Q5", "Q6", "Q7", "Q8", "Q9", "Q10")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Form GGM model:</a:t>
            </a:r>
          </a:p>
          <a:p>
            <a:r>
              <a:rPr lang="en-US" sz="1600" dirty="0">
                <a:latin typeface="Courier" pitchFamily="2" charset="0"/>
              </a:rPr>
              <a:t>ggm1 &lt;- </a:t>
            </a:r>
            <a:r>
              <a:rPr lang="en-US" sz="1600" dirty="0" err="1">
                <a:latin typeface="Courier" pitchFamily="2" charset="0"/>
              </a:rPr>
              <a:t>ggm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StarWars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 err="1">
                <a:latin typeface="Courier" pitchFamily="2" charset="0"/>
              </a:rPr>
              <a:t>vars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 err="1">
                <a:latin typeface="Courier" pitchFamily="2" charset="0"/>
              </a:rPr>
              <a:t>obsvars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Run model:</a:t>
            </a:r>
          </a:p>
          <a:p>
            <a:r>
              <a:rPr lang="en-US" sz="1600" dirty="0">
                <a:latin typeface="Courier" pitchFamily="2" charset="0"/>
              </a:rPr>
              <a:t>ggm1 &lt;- ggm1 %&gt;% </a:t>
            </a:r>
            <a:r>
              <a:rPr lang="en-US" sz="1600" dirty="0" err="1">
                <a:latin typeface="Courier" pitchFamily="2" charset="0"/>
              </a:rPr>
              <a:t>runmodel</a:t>
            </a:r>
            <a:endParaRPr lang="en-US" sz="1600" dirty="0">
              <a:latin typeface="Courier" pitchFamily="2" charset="0"/>
            </a:endParaRP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Check parameters:</a:t>
            </a:r>
          </a:p>
          <a:p>
            <a:r>
              <a:rPr lang="en-US" sz="1600" dirty="0">
                <a:latin typeface="Courier" pitchFamily="2" charset="0"/>
              </a:rPr>
              <a:t>ggm1 %&gt;% parameters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Prune non-significant:</a:t>
            </a:r>
          </a:p>
          <a:p>
            <a:r>
              <a:rPr lang="en-US" sz="1600" dirty="0">
                <a:latin typeface="Courier" pitchFamily="2" charset="0"/>
              </a:rPr>
              <a:t>ggm1 &lt;- ggm1 %&gt;% </a:t>
            </a:r>
          </a:p>
          <a:p>
            <a:r>
              <a:rPr lang="en-US" sz="1600" dirty="0">
                <a:latin typeface="Courier" pitchFamily="2" charset="0"/>
              </a:rPr>
              <a:t>	prune(adjust = "</a:t>
            </a:r>
            <a:r>
              <a:rPr lang="en-US" sz="1600" dirty="0" err="1">
                <a:latin typeface="Courier" pitchFamily="2" charset="0"/>
              </a:rPr>
              <a:t>fdr</a:t>
            </a:r>
            <a:r>
              <a:rPr lang="en-US" sz="1600" dirty="0">
                <a:latin typeface="Courier" pitchFamily="2" charset="0"/>
              </a:rPr>
              <a:t>", alpha = 0.01)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Check modification indices:</a:t>
            </a:r>
          </a:p>
          <a:p>
            <a:r>
              <a:rPr lang="en-US" sz="1600" dirty="0">
                <a:latin typeface="Courier" pitchFamily="2" charset="0"/>
              </a:rPr>
              <a:t>ggm1 %&gt;% MIs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</a:t>
            </a:r>
            <a:r>
              <a:rPr lang="en-US" sz="1600" dirty="0" err="1">
                <a:latin typeface="Courier" pitchFamily="2" charset="0"/>
              </a:rPr>
              <a:t>Stepup</a:t>
            </a:r>
            <a:r>
              <a:rPr lang="en-US" sz="1600" dirty="0">
                <a:latin typeface="Courier" pitchFamily="2" charset="0"/>
              </a:rPr>
              <a:t> estimation:</a:t>
            </a:r>
          </a:p>
          <a:p>
            <a:r>
              <a:rPr lang="en-US" sz="1600" dirty="0">
                <a:latin typeface="Courier" pitchFamily="2" charset="0"/>
              </a:rPr>
              <a:t>ggm1 &lt;- ggm1 %&gt;% </a:t>
            </a:r>
            <a:r>
              <a:rPr lang="en-US" sz="1600" dirty="0" err="1">
                <a:latin typeface="Courier" pitchFamily="2" charset="0"/>
              </a:rPr>
              <a:t>stepup</a:t>
            </a:r>
            <a:r>
              <a:rPr lang="en-US" sz="1600" dirty="0">
                <a:latin typeface="Courier" pitchFamily="2" charset="0"/>
              </a:rPr>
              <a:t>(criterion = "</a:t>
            </a:r>
            <a:r>
              <a:rPr lang="en-US" sz="1600" dirty="0" err="1">
                <a:latin typeface="Courier" pitchFamily="2" charset="0"/>
              </a:rPr>
              <a:t>bic</a:t>
            </a:r>
            <a:r>
              <a:rPr lang="en-US" sz="1600" dirty="0">
                <a:latin typeface="Courier" pitchFamily="2" charset="0"/>
              </a:rPr>
              <a:t>", alpha = 0.05)</a:t>
            </a:r>
          </a:p>
          <a:p>
            <a:endParaRPr lang="en-US" sz="16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A02129-6999-7747-9E2B-F342E12FF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060" y="2033364"/>
            <a:ext cx="4255940" cy="1825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FD2761-9BFE-A54E-95AE-A024AFE64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488" y="4646474"/>
            <a:ext cx="3847010" cy="12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2C357-A120-BF4D-9A9D-7B642E957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26" y="2398613"/>
            <a:ext cx="4317274" cy="4317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FFBC1-814A-BF43-87A9-C89D3EE1205C}"/>
              </a:ext>
            </a:extLst>
          </p:cNvPr>
          <p:cNvSpPr txBox="1"/>
          <p:nvPr/>
        </p:nvSpPr>
        <p:spPr>
          <a:xfrm>
            <a:off x="67864" y="119270"/>
            <a:ext cx="73387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/>
              <a:t>Psychonetrics</a:t>
            </a:r>
            <a:r>
              <a:rPr lang="en-US" sz="2600" b="1" dirty="0"/>
              <a:t> GGM estimation using </a:t>
            </a:r>
            <a:r>
              <a:rPr lang="en-US" sz="2600" b="1" dirty="0" err="1"/>
              <a:t>dplyr</a:t>
            </a:r>
            <a:r>
              <a:rPr lang="en-US" sz="2600" b="1" dirty="0"/>
              <a:t> pipe: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0E5971-D1E4-2F40-AC8A-9888F0795AF0}"/>
              </a:ext>
            </a:extLst>
          </p:cNvPr>
          <p:cNvSpPr/>
          <p:nvPr/>
        </p:nvSpPr>
        <p:spPr>
          <a:xfrm>
            <a:off x="169816" y="611713"/>
            <a:ext cx="85300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# Form GGM model:</a:t>
            </a:r>
          </a:p>
          <a:p>
            <a:r>
              <a:rPr lang="en-US" sz="1600" dirty="0">
                <a:latin typeface="Courier" pitchFamily="2" charset="0"/>
              </a:rPr>
              <a:t>ggm1 &lt;- </a:t>
            </a:r>
            <a:r>
              <a:rPr lang="en-US" sz="1600" dirty="0" err="1">
                <a:latin typeface="Courier" pitchFamily="2" charset="0"/>
              </a:rPr>
              <a:t>ggm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StarWars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 err="1">
                <a:latin typeface="Courier" pitchFamily="2" charset="0"/>
              </a:rPr>
              <a:t>vars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 err="1">
                <a:latin typeface="Courier" pitchFamily="2" charset="0"/>
              </a:rPr>
              <a:t>obsvars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Run model and estimate structure:</a:t>
            </a:r>
          </a:p>
          <a:p>
            <a:r>
              <a:rPr lang="en-US" sz="1600" dirty="0">
                <a:latin typeface="Courier" pitchFamily="2" charset="0"/>
              </a:rPr>
              <a:t>ggm1 &lt;- ggm1 %&gt;% </a:t>
            </a:r>
            <a:r>
              <a:rPr lang="en-US" sz="1600" dirty="0" err="1">
                <a:latin typeface="Courier" pitchFamily="2" charset="0"/>
              </a:rPr>
              <a:t>runmodel</a:t>
            </a:r>
            <a:r>
              <a:rPr lang="en-US" sz="1600" dirty="0">
                <a:latin typeface="Courier" pitchFamily="2" charset="0"/>
              </a:rPr>
              <a:t> %&gt;% </a:t>
            </a:r>
          </a:p>
          <a:p>
            <a:r>
              <a:rPr lang="en-US" sz="1600" dirty="0">
                <a:latin typeface="Courier" pitchFamily="2" charset="0"/>
              </a:rPr>
              <a:t>	prune(adjust = "</a:t>
            </a:r>
            <a:r>
              <a:rPr lang="en-US" sz="1600" dirty="0" err="1">
                <a:latin typeface="Courier" pitchFamily="2" charset="0"/>
              </a:rPr>
              <a:t>fdr</a:t>
            </a:r>
            <a:r>
              <a:rPr lang="en-US" sz="1600" dirty="0">
                <a:latin typeface="Courier" pitchFamily="2" charset="0"/>
              </a:rPr>
              <a:t>", alpha = 0.01) %&gt;% </a:t>
            </a:r>
          </a:p>
          <a:p>
            <a:r>
              <a:rPr lang="en-US" sz="1600" dirty="0">
                <a:latin typeface="Courier" pitchFamily="2" charset="0"/>
              </a:rPr>
              <a:t>	</a:t>
            </a:r>
            <a:r>
              <a:rPr lang="en-US" sz="1600" dirty="0" err="1">
                <a:latin typeface="Courier" pitchFamily="2" charset="0"/>
              </a:rPr>
              <a:t>stepup</a:t>
            </a:r>
            <a:r>
              <a:rPr lang="en-US" sz="1600" dirty="0">
                <a:latin typeface="Courier" pitchFamily="2" charset="0"/>
              </a:rPr>
              <a:t>(criterion = "</a:t>
            </a:r>
            <a:r>
              <a:rPr lang="en-US" sz="1600" dirty="0" err="1">
                <a:latin typeface="Courier" pitchFamily="2" charset="0"/>
              </a:rPr>
              <a:t>bic</a:t>
            </a:r>
            <a:r>
              <a:rPr lang="en-US" sz="1600" dirty="0">
                <a:latin typeface="Courier" pitchFamily="2" charset="0"/>
              </a:rPr>
              <a:t>", alpha = 0.05)</a:t>
            </a:r>
          </a:p>
          <a:p>
            <a:endParaRPr lang="en-US" sz="1600" dirty="0">
              <a:latin typeface="Courier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FFC989-EB83-604D-A185-0871413EEDF4}"/>
              </a:ext>
            </a:extLst>
          </p:cNvPr>
          <p:cNvSpPr/>
          <p:nvPr/>
        </p:nvSpPr>
        <p:spPr>
          <a:xfrm>
            <a:off x="314783" y="3222623"/>
            <a:ext cx="52108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# Model fit:</a:t>
            </a:r>
          </a:p>
          <a:p>
            <a:r>
              <a:rPr lang="en-US" sz="1600" dirty="0">
                <a:latin typeface="Courier" pitchFamily="2" charset="0"/>
              </a:rPr>
              <a:t>ggm1 %&gt;% fit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Obtain network:</a:t>
            </a:r>
          </a:p>
          <a:p>
            <a:r>
              <a:rPr lang="en-US" sz="1600" dirty="0">
                <a:latin typeface="Courier" pitchFamily="2" charset="0"/>
              </a:rPr>
              <a:t>net1 &lt;- </a:t>
            </a:r>
            <a:r>
              <a:rPr lang="en-US" sz="1600" dirty="0" err="1">
                <a:latin typeface="Courier" pitchFamily="2" charset="0"/>
              </a:rPr>
              <a:t>getmatrix</a:t>
            </a:r>
            <a:r>
              <a:rPr lang="en-US" sz="1600" dirty="0">
                <a:latin typeface="Courier" pitchFamily="2" charset="0"/>
              </a:rPr>
              <a:t>(ggm1, "omega")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Plot (save to PDF):</a:t>
            </a:r>
          </a:p>
          <a:p>
            <a:r>
              <a:rPr lang="en-US" sz="1600" dirty="0" err="1">
                <a:latin typeface="Courier" pitchFamily="2" charset="0"/>
              </a:rPr>
              <a:t>qgraph</a:t>
            </a:r>
            <a:r>
              <a:rPr lang="en-US" sz="1600" dirty="0">
                <a:latin typeface="Courier" pitchFamily="2" charset="0"/>
              </a:rPr>
              <a:t>(net1, </a:t>
            </a:r>
          </a:p>
          <a:p>
            <a:r>
              <a:rPr lang="en-US" sz="1600" dirty="0">
                <a:latin typeface="Courier" pitchFamily="2" charset="0"/>
              </a:rPr>
              <a:t>   layout = "spring", </a:t>
            </a:r>
          </a:p>
          <a:p>
            <a:r>
              <a:rPr lang="en-US" sz="1600" dirty="0">
                <a:latin typeface="Courier" pitchFamily="2" charset="0"/>
              </a:rPr>
              <a:t>   theme = "colorblind",</a:t>
            </a:r>
          </a:p>
          <a:p>
            <a:r>
              <a:rPr lang="en-US" sz="1600" dirty="0">
                <a:latin typeface="Courier" pitchFamily="2" charset="0"/>
              </a:rPr>
              <a:t>   labels = </a:t>
            </a:r>
            <a:r>
              <a:rPr lang="en-US" sz="1600" dirty="0" err="1">
                <a:latin typeface="Courier" pitchFamily="2" charset="0"/>
              </a:rPr>
              <a:t>obsvars</a:t>
            </a:r>
            <a:r>
              <a:rPr lang="en-US" sz="1600" dirty="0">
                <a:latin typeface="Courier" pitchFamily="2" charset="0"/>
              </a:rPr>
              <a:t>,</a:t>
            </a:r>
          </a:p>
          <a:p>
            <a:r>
              <a:rPr lang="en-US" sz="1600" dirty="0">
                <a:latin typeface="Courier" pitchFamily="2" charset="0"/>
              </a:rPr>
              <a:t>   filetype = "pdf",</a:t>
            </a:r>
          </a:p>
          <a:p>
            <a:r>
              <a:rPr lang="en-US" sz="1600" dirty="0">
                <a:latin typeface="Courier" pitchFamily="2" charset="0"/>
              </a:rPr>
              <a:t>   filename = "</a:t>
            </a:r>
            <a:r>
              <a:rPr lang="en-US" sz="1600" dirty="0" err="1">
                <a:latin typeface="Courier" pitchFamily="2" charset="0"/>
              </a:rPr>
              <a:t>psychonetrics_GGM</a:t>
            </a:r>
            <a:r>
              <a:rPr lang="en-US" sz="1600" dirty="0">
                <a:latin typeface="Courier" pitchFamily="2" charset="0"/>
              </a:rPr>
              <a:t>")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6FA86-9E1E-C947-A5E0-DDCB79EEB39C}"/>
              </a:ext>
            </a:extLst>
          </p:cNvPr>
          <p:cNvSpPr txBox="1"/>
          <p:nvPr/>
        </p:nvSpPr>
        <p:spPr>
          <a:xfrm>
            <a:off x="0" y="2701966"/>
            <a:ext cx="73387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Model inspection:</a:t>
            </a:r>
          </a:p>
        </p:txBody>
      </p:sp>
    </p:spTree>
    <p:extLst>
      <p:ext uri="{BB962C8B-B14F-4D97-AF65-F5344CB8AC3E}">
        <p14:creationId xmlns:p14="http://schemas.microsoft.com/office/powerpoint/2010/main" val="34443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7D980-1402-444C-A463-F10197AF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475" y="2131796"/>
            <a:ext cx="4726204" cy="4726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FFBC1-814A-BF43-87A9-C89D3EE1205C}"/>
              </a:ext>
            </a:extLst>
          </p:cNvPr>
          <p:cNvSpPr txBox="1"/>
          <p:nvPr/>
        </p:nvSpPr>
        <p:spPr>
          <a:xfrm>
            <a:off x="67864" y="119270"/>
            <a:ext cx="76392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Alternatively use bootnet estimated network: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0E5971-D1E4-2F40-AC8A-9888F0795AF0}"/>
              </a:ext>
            </a:extLst>
          </p:cNvPr>
          <p:cNvSpPr/>
          <p:nvPr/>
        </p:nvSpPr>
        <p:spPr>
          <a:xfrm>
            <a:off x="169816" y="611713"/>
            <a:ext cx="853004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</a:rPr>
              <a:t># GGM model 2:</a:t>
            </a:r>
          </a:p>
          <a:p>
            <a:r>
              <a:rPr lang="en-US" sz="1600" dirty="0">
                <a:latin typeface="Courier" pitchFamily="2" charset="0"/>
              </a:rPr>
              <a:t>library("</a:t>
            </a:r>
            <a:r>
              <a:rPr lang="en-US" sz="1600" dirty="0" err="1">
                <a:latin typeface="Courier" pitchFamily="2" charset="0"/>
              </a:rPr>
              <a:t>bootnet</a:t>
            </a:r>
            <a:r>
              <a:rPr lang="en-US" sz="1600" dirty="0">
                <a:latin typeface="Courier" pitchFamily="2" charset="0"/>
              </a:rPr>
              <a:t>")</a:t>
            </a:r>
          </a:p>
          <a:p>
            <a:r>
              <a:rPr lang="en-US" sz="1600" dirty="0">
                <a:latin typeface="Courier" pitchFamily="2" charset="0"/>
              </a:rPr>
              <a:t>mod &lt;- </a:t>
            </a:r>
            <a:r>
              <a:rPr lang="en-US" sz="1600" dirty="0" err="1">
                <a:latin typeface="Courier" pitchFamily="2" charset="0"/>
              </a:rPr>
              <a:t>estimateNetwork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StarWars</a:t>
            </a:r>
            <a:r>
              <a:rPr lang="en-US" sz="1600" dirty="0">
                <a:latin typeface="Courier" pitchFamily="2" charset="0"/>
              </a:rPr>
              <a:t>[,</a:t>
            </a:r>
            <a:r>
              <a:rPr lang="en-US" sz="1600" dirty="0" err="1">
                <a:latin typeface="Courier" pitchFamily="2" charset="0"/>
              </a:rPr>
              <a:t>obsvars</a:t>
            </a:r>
            <a:r>
              <a:rPr lang="en-US" sz="1600" dirty="0">
                <a:latin typeface="Courier" pitchFamily="2" charset="0"/>
              </a:rPr>
              <a:t>], default = "</a:t>
            </a:r>
            <a:r>
              <a:rPr lang="en-US" sz="1600" dirty="0" err="1">
                <a:latin typeface="Courier" pitchFamily="2" charset="0"/>
              </a:rPr>
              <a:t>ggmModSelect</a:t>
            </a:r>
            <a:r>
              <a:rPr lang="en-US" sz="1600" dirty="0">
                <a:latin typeface="Courier" pitchFamily="2" charset="0"/>
              </a:rPr>
              <a:t>")</a:t>
            </a:r>
          </a:p>
          <a:p>
            <a:r>
              <a:rPr lang="en-US" sz="1600" dirty="0">
                <a:latin typeface="Courier" pitchFamily="2" charset="0"/>
              </a:rPr>
              <a:t>structure &lt;- 1*(</a:t>
            </a:r>
            <a:r>
              <a:rPr lang="en-US" sz="1600" dirty="0" err="1">
                <a:latin typeface="Courier" pitchFamily="2" charset="0"/>
              </a:rPr>
              <a:t>mod$graph</a:t>
            </a:r>
            <a:r>
              <a:rPr lang="en-US" sz="1600" dirty="0">
                <a:latin typeface="Courier" pitchFamily="2" charset="0"/>
              </a:rPr>
              <a:t>!=0)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Form second GGM model with fixed structure:</a:t>
            </a:r>
          </a:p>
          <a:p>
            <a:r>
              <a:rPr lang="en-US" sz="1600" dirty="0">
                <a:latin typeface="Courier" pitchFamily="2" charset="0"/>
              </a:rPr>
              <a:t>ggm2 &lt;- </a:t>
            </a:r>
            <a:r>
              <a:rPr lang="en-US" sz="1600" dirty="0" err="1">
                <a:latin typeface="Courier" pitchFamily="2" charset="0"/>
              </a:rPr>
              <a:t>ggm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StarWars</a:t>
            </a:r>
            <a:r>
              <a:rPr lang="en-US" sz="1600" dirty="0">
                <a:latin typeface="Courier" pitchFamily="2" charset="0"/>
              </a:rPr>
              <a:t>, omega = structure, </a:t>
            </a:r>
            <a:r>
              <a:rPr lang="en-US" sz="1600" dirty="0" err="1">
                <a:latin typeface="Courier" pitchFamily="2" charset="0"/>
              </a:rPr>
              <a:t>vars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 err="1">
                <a:latin typeface="Courier" pitchFamily="2" charset="0"/>
              </a:rPr>
              <a:t>obsvars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Estimate GGM:</a:t>
            </a:r>
          </a:p>
          <a:p>
            <a:r>
              <a:rPr lang="en-US" sz="1600" dirty="0">
                <a:latin typeface="Courier" pitchFamily="2" charset="0"/>
              </a:rPr>
              <a:t>ggm2 &lt;- ggm2 %&gt;% </a:t>
            </a:r>
            <a:r>
              <a:rPr lang="en-US" sz="1600" dirty="0" err="1">
                <a:latin typeface="Courier" pitchFamily="2" charset="0"/>
              </a:rPr>
              <a:t>runmodel</a:t>
            </a:r>
            <a:endParaRPr lang="en-US" sz="1600" dirty="0">
              <a:latin typeface="Courier" pitchFamily="2" charset="0"/>
            </a:endParaRPr>
          </a:p>
          <a:p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# Obtain network:</a:t>
            </a:r>
          </a:p>
          <a:p>
            <a:r>
              <a:rPr lang="en-US" sz="1600" dirty="0">
                <a:latin typeface="Courier" pitchFamily="2" charset="0"/>
              </a:rPr>
              <a:t>net2 &lt;- </a:t>
            </a:r>
            <a:r>
              <a:rPr lang="en-US" sz="1600" dirty="0" err="1">
                <a:latin typeface="Courier" pitchFamily="2" charset="0"/>
              </a:rPr>
              <a:t>getmatrix</a:t>
            </a:r>
            <a:r>
              <a:rPr lang="en-US" sz="1600" dirty="0">
                <a:latin typeface="Courier" pitchFamily="2" charset="0"/>
              </a:rPr>
              <a:t>(ggm2, "omega")</a:t>
            </a:r>
          </a:p>
        </p:txBody>
      </p:sp>
    </p:spTree>
    <p:extLst>
      <p:ext uri="{BB962C8B-B14F-4D97-AF65-F5344CB8AC3E}">
        <p14:creationId xmlns:p14="http://schemas.microsoft.com/office/powerpoint/2010/main" val="616341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CFFBC1-814A-BF43-87A9-C89D3EE1205C}"/>
              </a:ext>
            </a:extLst>
          </p:cNvPr>
          <p:cNvSpPr txBox="1"/>
          <p:nvPr/>
        </p:nvSpPr>
        <p:spPr>
          <a:xfrm>
            <a:off x="67864" y="119270"/>
            <a:ext cx="76392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Plotting two networks with the same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0E5971-D1E4-2F40-AC8A-9888F0795AF0}"/>
              </a:ext>
            </a:extLst>
          </p:cNvPr>
          <p:cNvSpPr/>
          <p:nvPr/>
        </p:nvSpPr>
        <p:spPr>
          <a:xfrm>
            <a:off x="470262" y="611713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Obtain average layout (function from </a:t>
            </a:r>
            <a:r>
              <a:rPr lang="en-US" sz="1400" dirty="0" err="1">
                <a:latin typeface="Courier" pitchFamily="2" charset="0"/>
              </a:rPr>
              <a:t>qgraph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>
                <a:latin typeface="Courier" pitchFamily="2" charset="0"/>
              </a:rPr>
              <a:t>Layout &lt;- </a:t>
            </a:r>
            <a:r>
              <a:rPr lang="en-US" sz="1400" dirty="0" err="1">
                <a:latin typeface="Courier" pitchFamily="2" charset="0"/>
              </a:rPr>
              <a:t>averageLayout</a:t>
            </a:r>
            <a:r>
              <a:rPr lang="en-US" sz="1400" dirty="0">
                <a:latin typeface="Courier" pitchFamily="2" charset="0"/>
              </a:rPr>
              <a:t>(net1,net2)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plot both networks:</a:t>
            </a:r>
          </a:p>
          <a:p>
            <a:r>
              <a:rPr lang="en-US" sz="1400" dirty="0">
                <a:latin typeface="Courier" pitchFamily="2" charset="0"/>
              </a:rPr>
              <a:t>layout(t(1:2))</a:t>
            </a:r>
          </a:p>
          <a:p>
            <a:r>
              <a:rPr lang="en-US" sz="1400" dirty="0" err="1">
                <a:latin typeface="Courier" pitchFamily="2" charset="0"/>
              </a:rPr>
              <a:t>qgraph</a:t>
            </a:r>
            <a:r>
              <a:rPr lang="en-US" sz="1400" dirty="0">
                <a:latin typeface="Courier" pitchFamily="2" charset="0"/>
              </a:rPr>
              <a:t>(net1, layout = Layout, theme = "colorblind", title = "</a:t>
            </a:r>
            <a:r>
              <a:rPr lang="en-US" sz="1400" dirty="0" err="1">
                <a:latin typeface="Courier" pitchFamily="2" charset="0"/>
              </a:rPr>
              <a:t>psychonetrics</a:t>
            </a:r>
            <a:r>
              <a:rPr lang="en-US" sz="1400" dirty="0">
                <a:latin typeface="Courier" pitchFamily="2" charset="0"/>
              </a:rPr>
              <a:t>", </a:t>
            </a:r>
          </a:p>
          <a:p>
            <a:r>
              <a:rPr lang="en-US" sz="1400" dirty="0">
                <a:latin typeface="Courier" pitchFamily="2" charset="0"/>
              </a:rPr>
              <a:t>	    labels = </a:t>
            </a:r>
            <a:r>
              <a:rPr lang="en-US" sz="1400" dirty="0" err="1">
                <a:latin typeface="Courier" pitchFamily="2" charset="0"/>
              </a:rPr>
              <a:t>obsvars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 err="1">
                <a:latin typeface="Courier" pitchFamily="2" charset="0"/>
              </a:rPr>
              <a:t>qgraph</a:t>
            </a:r>
            <a:r>
              <a:rPr lang="en-US" sz="1400" dirty="0">
                <a:latin typeface="Courier" pitchFamily="2" charset="0"/>
              </a:rPr>
              <a:t>(net2, layout = Layout, theme = "colorblind", title = "</a:t>
            </a:r>
            <a:r>
              <a:rPr lang="en-US" sz="1400" dirty="0" err="1">
                <a:latin typeface="Courier" pitchFamily="2" charset="0"/>
              </a:rPr>
              <a:t>ggmModSelect</a:t>
            </a:r>
            <a:r>
              <a:rPr lang="en-US" sz="1400" dirty="0">
                <a:latin typeface="Courier" pitchFamily="2" charset="0"/>
              </a:rPr>
              <a:t>",</a:t>
            </a:r>
          </a:p>
          <a:p>
            <a:r>
              <a:rPr lang="en-US" sz="1400" dirty="0">
                <a:latin typeface="Courier" pitchFamily="2" charset="0"/>
              </a:rPr>
              <a:t>	    labels = </a:t>
            </a:r>
            <a:r>
              <a:rPr lang="en-US" sz="1400" dirty="0" err="1">
                <a:latin typeface="Courier" pitchFamily="2" charset="0"/>
              </a:rPr>
              <a:t>obsvars</a:t>
            </a:r>
            <a:r>
              <a:rPr lang="en-US" sz="1400" dirty="0">
                <a:latin typeface="Courier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BB5CB-EBA9-F54B-91BB-E92C8EAA2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" y="2643038"/>
            <a:ext cx="7759337" cy="38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19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CFFBC1-814A-BF43-87A9-C89D3EE1205C}"/>
              </a:ext>
            </a:extLst>
          </p:cNvPr>
          <p:cNvSpPr txBox="1"/>
          <p:nvPr/>
        </p:nvSpPr>
        <p:spPr>
          <a:xfrm>
            <a:off x="67864" y="119270"/>
            <a:ext cx="76392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Statistically compare two models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0E5971-D1E4-2F40-AC8A-9888F0795AF0}"/>
              </a:ext>
            </a:extLst>
          </p:cNvPr>
          <p:cNvSpPr/>
          <p:nvPr/>
        </p:nvSpPr>
        <p:spPr>
          <a:xfrm>
            <a:off x="836022" y="237519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urier" pitchFamily="2" charset="0"/>
              </a:rPr>
              <a:t>compare(</a:t>
            </a:r>
            <a:r>
              <a:rPr lang="en-US" sz="2000" dirty="0" err="1">
                <a:latin typeface="Courier" pitchFamily="2" charset="0"/>
              </a:rPr>
              <a:t>psychonetrics</a:t>
            </a:r>
            <a:r>
              <a:rPr lang="en-US" sz="2000" dirty="0">
                <a:latin typeface="Courier" pitchFamily="2" charset="0"/>
              </a:rPr>
              <a:t> = ggm1, </a:t>
            </a:r>
            <a:r>
              <a:rPr lang="en-US" sz="2000" dirty="0" err="1">
                <a:latin typeface="Courier" pitchFamily="2" charset="0"/>
              </a:rPr>
              <a:t>ggmModSelect</a:t>
            </a:r>
            <a:r>
              <a:rPr lang="en-US" sz="2000" dirty="0">
                <a:latin typeface="Courier" pitchFamily="2" charset="0"/>
              </a:rPr>
              <a:t> = ggm2)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0C53F-9081-8849-A7C5-F4C6D925F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2" b="7032"/>
          <a:stretch/>
        </p:blipFill>
        <p:spPr>
          <a:xfrm>
            <a:off x="209005" y="2995264"/>
            <a:ext cx="8791303" cy="11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66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6654" y="1491761"/>
            <a:ext cx="8670691" cy="4366847"/>
            <a:chOff x="0" y="0"/>
            <a:chExt cx="5527040" cy="27838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83840" cy="27838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0"/>
              <a:ext cx="2783840" cy="27838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187446" y="1120531"/>
            <a:ext cx="226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Latent network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4999" y="1122702"/>
            <a:ext cx="245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Residual network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3897923" y="5947758"/>
            <a:ext cx="52460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Epskamp, S., </a:t>
            </a:r>
            <a:r>
              <a:rPr lang="en-US" sz="1500" dirty="0" err="1"/>
              <a:t>Rhemtulla</a:t>
            </a:r>
            <a:r>
              <a:rPr lang="en-US" sz="1500" dirty="0"/>
              <a:t>, M. T., &amp; </a:t>
            </a:r>
            <a:r>
              <a:rPr lang="en-US" sz="1500" dirty="0" err="1"/>
              <a:t>Borsboom</a:t>
            </a:r>
            <a:r>
              <a:rPr lang="en-US" sz="1500" dirty="0"/>
              <a:t>, D. (2017). Generalized Network Psychometrics: Combining Network and Latent Variable Models. </a:t>
            </a:r>
            <a:r>
              <a:rPr lang="nl-NL" sz="1500" i="1" dirty="0" err="1"/>
              <a:t>Psychometrika</a:t>
            </a:r>
            <a:r>
              <a:rPr lang="nl-NL" sz="1500" dirty="0"/>
              <a:t>, </a:t>
            </a:r>
            <a:r>
              <a:rPr lang="nl-NL" sz="1500" i="1" dirty="0"/>
              <a:t>82</a:t>
            </a:r>
            <a:r>
              <a:rPr lang="nl-NL" sz="1500" dirty="0"/>
              <a:t>(4), 904–927.</a:t>
            </a:r>
            <a:r>
              <a:rPr lang="en-US" sz="15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14300"/>
            <a:ext cx="8229600" cy="927100"/>
          </a:xfrm>
        </p:spPr>
        <p:txBody>
          <a:bodyPr/>
          <a:lstStyle/>
          <a:p>
            <a:r>
              <a:rPr lang="en-US" dirty="0"/>
              <a:t>Inclusion of latent variables</a:t>
            </a:r>
          </a:p>
        </p:txBody>
      </p:sp>
    </p:spTree>
    <p:extLst>
      <p:ext uri="{BB962C8B-B14F-4D97-AF65-F5344CB8AC3E}">
        <p14:creationId xmlns:p14="http://schemas.microsoft.com/office/powerpoint/2010/main" val="1166474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2FCD-5325-014E-971A-4F065F65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5662"/>
          </a:xfrm>
        </p:spPr>
        <p:txBody>
          <a:bodyPr/>
          <a:lstStyle/>
          <a:p>
            <a:r>
              <a:rPr lang="en-US" dirty="0"/>
              <a:t>Latent network modeling (LNM)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689A0-A8E5-4141-B5A5-0B6E1CF63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571" t="5808"/>
          <a:stretch/>
        </p:blipFill>
        <p:spPr>
          <a:xfrm>
            <a:off x="5185953" y="2233748"/>
            <a:ext cx="3762103" cy="34451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C9BD46-CFE6-3844-AF73-56046FC68DB5}"/>
                  </a:ext>
                </a:extLst>
              </p:cNvPr>
              <p:cNvSpPr txBox="1"/>
              <p:nvPr/>
            </p:nvSpPr>
            <p:spPr>
              <a:xfrm>
                <a:off x="587829" y="1130301"/>
                <a:ext cx="4245428" cy="5609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Take a typical factor model: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/>
                  <a:t> representing factor loadings,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𝜻</m:t>
                        </m:r>
                      </m:sub>
                    </m:sSub>
                  </m:oMath>
                </a14:m>
                <a:r>
                  <a:rPr lang="en-US" dirty="0"/>
                  <a:t> representing factor (co)variances (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𝚿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</a:t>
                </a:r>
                <a:r>
                  <a:rPr lang="en-US" dirty="0" err="1"/>
                  <a:t>Mplus</a:t>
                </a:r>
                <a:r>
                  <a:rPr lang="en-US" dirty="0"/>
                  <a:t> notation),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𝚯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</a:t>
                </a:r>
                <a:r>
                  <a:rPr lang="en-US" dirty="0" err="1"/>
                  <a:t>Mplus</a:t>
                </a:r>
                <a:r>
                  <a:rPr lang="en-US" dirty="0"/>
                  <a:t> notation) representing residual (co)variances.</a:t>
                </a:r>
              </a:p>
              <a:p>
                <a:endParaRPr lang="en-US" dirty="0"/>
              </a:p>
              <a:p>
                <a:r>
                  <a:rPr lang="en-US" dirty="0"/>
                  <a:t>Now, subsequently model the latent variance-covariance matrix as a network:</a:t>
                </a:r>
              </a:p>
              <a:p>
                <a:endParaRPr lang="en-US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𝛇</m:t>
                          </m:r>
                        </m:sub>
                      </m:sSub>
                      <m:r>
                        <a:rPr lang="en-US" sz="2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sub>
                      </m:sSub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endChr m:val=""/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𝑰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𝛀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𝜻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:r>
                  <a:rPr lang="en-US" dirty="0"/>
                  <a:t>An LNM with fully populated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𝜻</m:t>
                        </m:r>
                      </m:sub>
                    </m:sSub>
                  </m:oMath>
                </a14:m>
                <a:r>
                  <a:rPr lang="en-US" dirty="0"/>
                  <a:t> (no zeroes) is equivalent to a confirmatory factor analysis (CFA)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C9BD46-CFE6-3844-AF73-56046FC68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1130301"/>
                <a:ext cx="4245428" cy="5609677"/>
              </a:xfrm>
              <a:prstGeom prst="rect">
                <a:avLst/>
              </a:prstGeom>
              <a:blipFill>
                <a:blip r:embed="rId3"/>
                <a:stretch>
                  <a:fillRect l="-893" t="-451" b="-9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02A0B76E-0C61-8649-9535-C441B72EF99C}"/>
              </a:ext>
            </a:extLst>
          </p:cNvPr>
          <p:cNvSpPr/>
          <p:nvPr/>
        </p:nvSpPr>
        <p:spPr>
          <a:xfrm>
            <a:off x="6831874" y="1998617"/>
            <a:ext cx="483326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CFFBC1-814A-BF43-87A9-C89D3EE1205C}"/>
              </a:ext>
            </a:extLst>
          </p:cNvPr>
          <p:cNvSpPr txBox="1"/>
          <p:nvPr/>
        </p:nvSpPr>
        <p:spPr>
          <a:xfrm>
            <a:off x="67864" y="119270"/>
            <a:ext cx="6472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Confirmatory factor analysis in </a:t>
            </a:r>
            <a:r>
              <a:rPr lang="en-US" sz="2600" b="1" dirty="0" err="1"/>
              <a:t>psychonetrics</a:t>
            </a:r>
            <a:endParaRPr lang="en-US" sz="2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186C2-1CAE-8647-BB50-E612CEE6A4B6}"/>
              </a:ext>
            </a:extLst>
          </p:cNvPr>
          <p:cNvSpPr/>
          <p:nvPr/>
        </p:nvSpPr>
        <p:spPr>
          <a:xfrm>
            <a:off x="254000" y="901343"/>
            <a:ext cx="8255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ourier" pitchFamily="2" charset="0"/>
            </a:endParaRP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Factor loadings matrix:</a:t>
            </a:r>
          </a:p>
          <a:p>
            <a:r>
              <a:rPr lang="en-US" dirty="0">
                <a:latin typeface="Courier" pitchFamily="2" charset="0"/>
              </a:rPr>
              <a:t>Lambda &lt;- matrix(0, 10, 3)</a:t>
            </a:r>
          </a:p>
          <a:p>
            <a:r>
              <a:rPr lang="en-US" dirty="0">
                <a:latin typeface="Courier" pitchFamily="2" charset="0"/>
              </a:rPr>
              <a:t>Lambda[1:4,1] &lt;- 1</a:t>
            </a:r>
          </a:p>
          <a:p>
            <a:r>
              <a:rPr lang="en-US" dirty="0">
                <a:latin typeface="Courier" pitchFamily="2" charset="0"/>
              </a:rPr>
              <a:t>Lambda[c(1,5:7),2] &lt;- 1</a:t>
            </a:r>
          </a:p>
          <a:p>
            <a:r>
              <a:rPr lang="en-US" dirty="0">
                <a:latin typeface="Courier" pitchFamily="2" charset="0"/>
              </a:rPr>
              <a:t>Lambda[c(1,8:10),3] &lt;- 1</a:t>
            </a:r>
          </a:p>
          <a:p>
            <a:endParaRPr lang="en-US" dirty="0">
              <a:latin typeface="Courier" pitchFamily="2" charset="0"/>
            </a:endParaRPr>
          </a:p>
          <a:p>
            <a:endParaRPr lang="en-US" dirty="0">
              <a:latin typeface="Courier" pitchFamily="2" charset="0"/>
            </a:endParaRPr>
          </a:p>
          <a:p>
            <a:endParaRPr lang="en-US" dirty="0">
              <a:latin typeface="Courier" pitchFamily="2" charset="0"/>
            </a:endParaRP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</a:t>
            </a:r>
            <a:r>
              <a:rPr lang="en-US" dirty="0" err="1">
                <a:latin typeface="Courier" pitchFamily="2" charset="0"/>
              </a:rPr>
              <a:t>Latents</a:t>
            </a:r>
            <a:r>
              <a:rPr lang="en-US" dirty="0">
                <a:latin typeface="Courier" pitchFamily="2" charset="0"/>
              </a:rPr>
              <a:t>:</a:t>
            </a:r>
          </a:p>
          <a:p>
            <a:r>
              <a:rPr lang="en-US" dirty="0" err="1">
                <a:latin typeface="Courier" pitchFamily="2" charset="0"/>
              </a:rPr>
              <a:t>latents</a:t>
            </a:r>
            <a:r>
              <a:rPr lang="en-US" dirty="0">
                <a:latin typeface="Courier" pitchFamily="2" charset="0"/>
              </a:rPr>
              <a:t> &lt;- c("</a:t>
            </a:r>
            <a:r>
              <a:rPr lang="en-US" dirty="0" err="1">
                <a:latin typeface="Courier" pitchFamily="2" charset="0"/>
              </a:rPr>
              <a:t>Prequels","Original","Sequels</a:t>
            </a:r>
            <a:r>
              <a:rPr lang="en-US" dirty="0">
                <a:latin typeface="Courier" pitchFamily="2" charset="0"/>
              </a:rPr>
              <a:t>")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Make CFA model:</a:t>
            </a:r>
          </a:p>
          <a:p>
            <a:r>
              <a:rPr lang="en-US" dirty="0" err="1">
                <a:latin typeface="Courier" pitchFamily="2" charset="0"/>
              </a:rPr>
              <a:t>cfamod</a:t>
            </a:r>
            <a:r>
              <a:rPr lang="en-US" dirty="0">
                <a:latin typeface="Courier" pitchFamily="2" charset="0"/>
              </a:rPr>
              <a:t> &lt;- </a:t>
            </a:r>
            <a:r>
              <a:rPr lang="en-US" dirty="0" err="1">
                <a:latin typeface="Courier" pitchFamily="2" charset="0"/>
              </a:rPr>
              <a:t>lvm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StarWars</a:t>
            </a:r>
            <a:r>
              <a:rPr lang="en-US" dirty="0">
                <a:latin typeface="Courier" pitchFamily="2" charset="0"/>
              </a:rPr>
              <a:t>, lambda = Lambda, </a:t>
            </a:r>
            <a:r>
              <a:rPr lang="en-US" dirty="0" err="1">
                <a:latin typeface="Courier" pitchFamily="2" charset="0"/>
              </a:rPr>
              <a:t>vars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obsvars</a:t>
            </a:r>
            <a:r>
              <a:rPr lang="en-US" dirty="0">
                <a:latin typeface="Courier" pitchFamily="2" charset="0"/>
              </a:rPr>
              <a:t>, </a:t>
            </a:r>
          </a:p>
          <a:p>
            <a:r>
              <a:rPr lang="en-US" dirty="0">
                <a:latin typeface="Courier" pitchFamily="2" charset="0"/>
              </a:rPr>
              <a:t>            identification = "variance", </a:t>
            </a:r>
            <a:r>
              <a:rPr lang="en-US" dirty="0" err="1">
                <a:latin typeface="Courier" pitchFamily="2" charset="0"/>
              </a:rPr>
              <a:t>latents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latents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Run model:</a:t>
            </a:r>
          </a:p>
          <a:p>
            <a:r>
              <a:rPr lang="en-US" dirty="0" err="1">
                <a:latin typeface="Courier" pitchFamily="2" charset="0"/>
              </a:rPr>
              <a:t>cfamod</a:t>
            </a:r>
            <a:r>
              <a:rPr lang="en-US" dirty="0">
                <a:latin typeface="Courier" pitchFamily="2" charset="0"/>
              </a:rPr>
              <a:t> &lt;- </a:t>
            </a:r>
            <a:r>
              <a:rPr lang="en-US" dirty="0" err="1">
                <a:latin typeface="Courier" pitchFamily="2" charset="0"/>
              </a:rPr>
              <a:t>cfamod</a:t>
            </a:r>
            <a:r>
              <a:rPr lang="en-US" dirty="0">
                <a:latin typeface="Courier" pitchFamily="2" charset="0"/>
              </a:rPr>
              <a:t> %&gt;% </a:t>
            </a:r>
            <a:r>
              <a:rPr lang="en-US" dirty="0" err="1">
                <a:latin typeface="Courier" pitchFamily="2" charset="0"/>
              </a:rPr>
              <a:t>runmodel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B6F87-47E1-704F-B722-DC45CC8B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49" y="774700"/>
            <a:ext cx="2400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CFFBC1-814A-BF43-87A9-C89D3EE1205C}"/>
              </a:ext>
            </a:extLst>
          </p:cNvPr>
          <p:cNvSpPr txBox="1"/>
          <p:nvPr/>
        </p:nvSpPr>
        <p:spPr>
          <a:xfrm>
            <a:off x="67864" y="119270"/>
            <a:ext cx="6472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Latent network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11DCB-6310-3A46-AFA6-644AF02D4D93}"/>
              </a:ext>
            </a:extLst>
          </p:cNvPr>
          <p:cNvSpPr/>
          <p:nvPr/>
        </p:nvSpPr>
        <p:spPr>
          <a:xfrm>
            <a:off x="279400" y="774701"/>
            <a:ext cx="8597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# Latent network:</a:t>
            </a:r>
          </a:p>
          <a:p>
            <a:r>
              <a:rPr lang="en-US" dirty="0" err="1">
                <a:latin typeface="Courier" pitchFamily="2" charset="0"/>
              </a:rPr>
              <a:t>lnmmod</a:t>
            </a:r>
            <a:r>
              <a:rPr lang="en-US" dirty="0">
                <a:latin typeface="Courier" pitchFamily="2" charset="0"/>
              </a:rPr>
              <a:t> &lt;- </a:t>
            </a:r>
            <a:r>
              <a:rPr lang="en-US" dirty="0" err="1">
                <a:latin typeface="Courier" pitchFamily="2" charset="0"/>
              </a:rPr>
              <a:t>lnm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StarWars</a:t>
            </a:r>
            <a:r>
              <a:rPr lang="en-US" dirty="0">
                <a:latin typeface="Courier" pitchFamily="2" charset="0"/>
              </a:rPr>
              <a:t>, lambda = Lambda, </a:t>
            </a:r>
            <a:r>
              <a:rPr lang="en-US" dirty="0" err="1">
                <a:latin typeface="Courier" pitchFamily="2" charset="0"/>
              </a:rPr>
              <a:t>vars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obsvars</a:t>
            </a:r>
            <a:r>
              <a:rPr lang="en-US" dirty="0">
                <a:latin typeface="Courier" pitchFamily="2" charset="0"/>
              </a:rPr>
              <a:t>, </a:t>
            </a:r>
          </a:p>
          <a:p>
            <a:r>
              <a:rPr lang="en-US" dirty="0">
                <a:latin typeface="Courier" pitchFamily="2" charset="0"/>
              </a:rPr>
              <a:t>              identification = "variance", </a:t>
            </a:r>
            <a:r>
              <a:rPr lang="en-US" dirty="0" err="1">
                <a:latin typeface="Courier" pitchFamily="2" charset="0"/>
              </a:rPr>
              <a:t>latents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latents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Run model and estimate latent structure:</a:t>
            </a:r>
          </a:p>
          <a:p>
            <a:r>
              <a:rPr lang="en-US" dirty="0" err="1">
                <a:latin typeface="Courier" pitchFamily="2" charset="0"/>
              </a:rPr>
              <a:t>lnmmod</a:t>
            </a:r>
            <a:r>
              <a:rPr lang="en-US" dirty="0">
                <a:latin typeface="Courier" pitchFamily="2" charset="0"/>
              </a:rPr>
              <a:t> &lt;- </a:t>
            </a:r>
            <a:r>
              <a:rPr lang="en-US" dirty="0" err="1">
                <a:latin typeface="Courier" pitchFamily="2" charset="0"/>
              </a:rPr>
              <a:t>lnmmod</a:t>
            </a:r>
            <a:r>
              <a:rPr lang="en-US" dirty="0">
                <a:latin typeface="Courier" pitchFamily="2" charset="0"/>
              </a:rPr>
              <a:t> %&gt;% </a:t>
            </a:r>
            <a:r>
              <a:rPr lang="en-US" dirty="0" err="1">
                <a:latin typeface="Courier" pitchFamily="2" charset="0"/>
              </a:rPr>
              <a:t>runmodel</a:t>
            </a:r>
            <a:r>
              <a:rPr lang="en-US" dirty="0">
                <a:latin typeface="Courier" pitchFamily="2" charset="0"/>
              </a:rPr>
              <a:t> %&gt;%</a:t>
            </a:r>
          </a:p>
          <a:p>
            <a:r>
              <a:rPr lang="en-US" dirty="0">
                <a:latin typeface="Courier" pitchFamily="2" charset="0"/>
              </a:rPr>
              <a:t>  prune(adjust = "</a:t>
            </a:r>
            <a:r>
              <a:rPr lang="en-US" dirty="0" err="1">
                <a:latin typeface="Courier" pitchFamily="2" charset="0"/>
              </a:rPr>
              <a:t>fdr</a:t>
            </a:r>
            <a:r>
              <a:rPr lang="en-US" dirty="0">
                <a:latin typeface="Courier" pitchFamily="2" charset="0"/>
              </a:rPr>
              <a:t>", alpha = 0.01) %&gt;% </a:t>
            </a:r>
          </a:p>
          <a:p>
            <a:r>
              <a:rPr lang="en-US" dirty="0">
                <a:latin typeface="Courier" pitchFamily="2" charset="0"/>
              </a:rPr>
              <a:t>  </a:t>
            </a:r>
            <a:r>
              <a:rPr lang="en-US" dirty="0" err="1">
                <a:latin typeface="Courier" pitchFamily="2" charset="0"/>
              </a:rPr>
              <a:t>stepup</a:t>
            </a:r>
            <a:r>
              <a:rPr lang="en-US" dirty="0">
                <a:latin typeface="Courier" pitchFamily="2" charset="0"/>
              </a:rPr>
              <a:t>(criterion = "</a:t>
            </a:r>
            <a:r>
              <a:rPr lang="en-US" dirty="0" err="1">
                <a:latin typeface="Courier" pitchFamily="2" charset="0"/>
              </a:rPr>
              <a:t>bic</a:t>
            </a:r>
            <a:r>
              <a:rPr lang="en-US" dirty="0">
                <a:latin typeface="Courier" pitchFamily="2" charset="0"/>
              </a:rPr>
              <a:t>", alpha = 0.05)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Compare all models:</a:t>
            </a:r>
          </a:p>
          <a:p>
            <a:r>
              <a:rPr lang="en-US" dirty="0">
                <a:latin typeface="Courier" pitchFamily="2" charset="0"/>
              </a:rPr>
              <a:t>compare(</a:t>
            </a:r>
            <a:r>
              <a:rPr lang="en-US" dirty="0" err="1">
                <a:latin typeface="Courier" pitchFamily="2" charset="0"/>
              </a:rPr>
              <a:t>ggm_psychonetrics</a:t>
            </a:r>
            <a:r>
              <a:rPr lang="en-US" dirty="0">
                <a:latin typeface="Courier" pitchFamily="2" charset="0"/>
              </a:rPr>
              <a:t> = ggm1, </a:t>
            </a:r>
            <a:r>
              <a:rPr lang="en-US" dirty="0" err="1">
                <a:latin typeface="Courier" pitchFamily="2" charset="0"/>
              </a:rPr>
              <a:t>ggm_ggmModSelect</a:t>
            </a:r>
            <a:r>
              <a:rPr lang="en-US" dirty="0">
                <a:latin typeface="Courier" pitchFamily="2" charset="0"/>
              </a:rPr>
              <a:t> = ggm2,</a:t>
            </a:r>
          </a:p>
          <a:p>
            <a:r>
              <a:rPr lang="en-US" dirty="0">
                <a:latin typeface="Courier" pitchFamily="2" charset="0"/>
              </a:rPr>
              <a:t>        CFA = </a:t>
            </a:r>
            <a:r>
              <a:rPr lang="en-US" dirty="0" err="1">
                <a:latin typeface="Courier" pitchFamily="2" charset="0"/>
              </a:rPr>
              <a:t>cfamod</a:t>
            </a:r>
            <a:r>
              <a:rPr lang="en-US" dirty="0">
                <a:latin typeface="Courier" pitchFamily="2" charset="0"/>
              </a:rPr>
              <a:t>, LNM = </a:t>
            </a:r>
            <a:r>
              <a:rPr lang="en-US" dirty="0" err="1">
                <a:latin typeface="Courier" pitchFamily="2" charset="0"/>
              </a:rPr>
              <a:t>lnmmod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endParaRPr lang="en-US" dirty="0">
              <a:latin typeface="Courier" pitchFamily="2" charset="0"/>
            </a:endParaRPr>
          </a:p>
          <a:p>
            <a:endParaRPr lang="en-US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C56B3-E1BE-8047-873E-555552AD4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3"/>
          <a:stretch/>
        </p:blipFill>
        <p:spPr>
          <a:xfrm>
            <a:off x="279400" y="4648200"/>
            <a:ext cx="8399391" cy="17605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EA5541-6123-C840-B0A5-BD3521BE1FAA}"/>
              </a:ext>
            </a:extLst>
          </p:cNvPr>
          <p:cNvSpPr/>
          <p:nvPr/>
        </p:nvSpPr>
        <p:spPr>
          <a:xfrm>
            <a:off x="2184400" y="5676900"/>
            <a:ext cx="5143500" cy="36830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33F02F-72DA-4F4A-9AB1-410D41322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8763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38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940" y="2060575"/>
            <a:ext cx="85902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                       _                      _        _          </a:t>
            </a:r>
          </a:p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                      | |                    | |      (_)         </a:t>
            </a:r>
          </a:p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  _ __  ___ _   _  ___| |__   ___  _ __   ___| |_ _ __ _  ___ ___ </a:t>
            </a:r>
          </a:p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 |  _ \/ __| | | |/ __|  _ \ / _ \|  _ \ / _ \ __|  __| |/ __/ __|</a:t>
            </a:r>
          </a:p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 | |_) \__ \ |_| | (__| | | | (_) | | | |  __/ |_| |  | | (__\__ \</a:t>
            </a:r>
          </a:p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 | .__/|___/\__, |\___|_| |_|\___/|_| |_|\___|\__|_|  |_|\___|___/</a:t>
            </a:r>
          </a:p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 | |         __/ |                                                </a:t>
            </a:r>
          </a:p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 |_|        |___/                                                 </a:t>
            </a:r>
          </a:p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6440" y="3712499"/>
            <a:ext cx="5938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CFFCC"/>
                </a:solidFill>
                <a:latin typeface="Andale Mono"/>
                <a:cs typeface="Andale Mono"/>
              </a:rPr>
              <a:t>An R package for confirmatory network modeling</a:t>
            </a:r>
          </a:p>
        </p:txBody>
      </p:sp>
    </p:spTree>
    <p:extLst>
      <p:ext uri="{BB962C8B-B14F-4D97-AF65-F5344CB8AC3E}">
        <p14:creationId xmlns:p14="http://schemas.microsoft.com/office/powerpoint/2010/main" val="414501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5BC0-A31E-3344-AA55-933BD6A6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668497"/>
            <a:ext cx="8505825" cy="17653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NETWORK BASED ADAPTIVE 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60087-5828-2C4C-97D8-AA5B4DD0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51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950D9-CCC3-AA4D-95D8-5A95D6EC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Measurement from a network perspective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63E19E-33CB-8847-8B38-8AD74C792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2861"/>
            <a:ext cx="8229600" cy="3540641"/>
          </a:xfrm>
        </p:spPr>
      </p:pic>
    </p:spTree>
    <p:extLst>
      <p:ext uri="{BB962C8B-B14F-4D97-AF65-F5344CB8AC3E}">
        <p14:creationId xmlns:p14="http://schemas.microsoft.com/office/powerpoint/2010/main" val="1687609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55707"/>
            <a:ext cx="73152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2787" y="3542440"/>
            <a:ext cx="2726267" cy="3733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3887" y="3542440"/>
            <a:ext cx="2726267" cy="3733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P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3" y="358167"/>
            <a:ext cx="2209644" cy="280095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038892" y="923059"/>
            <a:ext cx="1183691" cy="64163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39202" y="922831"/>
            <a:ext cx="1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you tired?</a:t>
            </a:r>
          </a:p>
          <a:p>
            <a:r>
              <a:rPr lang="en-US" sz="1400" dirty="0"/>
              <a:t>    yes                no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58167"/>
            <a:ext cx="2454597" cy="2454597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flipH="1">
            <a:off x="4038892" y="2045469"/>
            <a:ext cx="1183691" cy="64163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37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55707"/>
            <a:ext cx="73152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2787" y="3542440"/>
            <a:ext cx="2726267" cy="3733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flipH="1">
            <a:off x="2705422" y="4605111"/>
            <a:ext cx="1275706" cy="1244391"/>
          </a:xfrm>
          <a:prstGeom prst="rightArrow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Tired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= yes</a:t>
            </a:r>
          </a:p>
        </p:txBody>
      </p:sp>
      <p:pic>
        <p:nvPicPr>
          <p:cNvPr id="8" name="Picture 7" descr="iP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3" y="358167"/>
            <a:ext cx="2209644" cy="280095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038892" y="923059"/>
            <a:ext cx="1183691" cy="64163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39202" y="922831"/>
            <a:ext cx="1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you tired?</a:t>
            </a:r>
          </a:p>
          <a:p>
            <a:r>
              <a:rPr lang="en-US" sz="1400" dirty="0"/>
              <a:t>    yes                no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58167"/>
            <a:ext cx="2454597" cy="24545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39202" y="922831"/>
            <a:ext cx="1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</a:t>
            </a:r>
            <a:r>
              <a:rPr lang="en-US" sz="1400"/>
              <a:t>you tired?</a:t>
            </a:r>
            <a:endParaRPr lang="en-US" sz="1400" dirty="0"/>
          </a:p>
          <a:p>
            <a:r>
              <a:rPr lang="en-US" sz="1400" dirty="0"/>
              <a:t>    </a:t>
            </a:r>
            <a:r>
              <a:rPr lang="en-US" sz="1400" b="1" dirty="0"/>
              <a:t>yes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339202" y="1843067"/>
            <a:ext cx="1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 you sleep well?</a:t>
            </a:r>
          </a:p>
          <a:p>
            <a:r>
              <a:rPr lang="en-US" sz="1400" dirty="0"/>
              <a:t>    yes		   no</a:t>
            </a:r>
          </a:p>
        </p:txBody>
      </p:sp>
      <p:sp>
        <p:nvSpPr>
          <p:cNvPr id="23" name="Right Arrow 22"/>
          <p:cNvSpPr/>
          <p:nvPr/>
        </p:nvSpPr>
        <p:spPr>
          <a:xfrm flipH="1">
            <a:off x="4038892" y="2045469"/>
            <a:ext cx="1183691" cy="64163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82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55707"/>
            <a:ext cx="73152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2787" y="3542440"/>
            <a:ext cx="2726267" cy="3733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3887" y="3542440"/>
            <a:ext cx="2726267" cy="3733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iP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3" y="358167"/>
            <a:ext cx="2209644" cy="2800958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4038892" y="923059"/>
            <a:ext cx="1183691" cy="64163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39202" y="922831"/>
            <a:ext cx="1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you tired?</a:t>
            </a:r>
          </a:p>
          <a:p>
            <a:r>
              <a:rPr lang="en-US" sz="1400" dirty="0"/>
              <a:t>    yes               no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58167"/>
            <a:ext cx="2454597" cy="2454597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 flipH="1">
            <a:off x="4038892" y="2045469"/>
            <a:ext cx="1183691" cy="64163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7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55707"/>
            <a:ext cx="7315200" cy="2743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3887" y="3542440"/>
            <a:ext cx="2726267" cy="3733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161285" y="4605111"/>
            <a:ext cx="1275706" cy="1244391"/>
          </a:xfrm>
          <a:prstGeom prst="rightArrow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Tired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= no</a:t>
            </a:r>
          </a:p>
        </p:txBody>
      </p:sp>
      <p:pic>
        <p:nvPicPr>
          <p:cNvPr id="23" name="Picture 22" descr="iP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3" y="358167"/>
            <a:ext cx="2209644" cy="2800958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4038892" y="923059"/>
            <a:ext cx="1183691" cy="64163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39202" y="922831"/>
            <a:ext cx="1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you tired?</a:t>
            </a:r>
          </a:p>
          <a:p>
            <a:r>
              <a:rPr lang="en-US" sz="1400" dirty="0"/>
              <a:t>    yes               no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58167"/>
            <a:ext cx="2454597" cy="24545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39202" y="922831"/>
            <a:ext cx="1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you tired?</a:t>
            </a:r>
          </a:p>
          <a:p>
            <a:r>
              <a:rPr lang="en-US" sz="1400" dirty="0"/>
              <a:t>                         </a:t>
            </a:r>
            <a:r>
              <a:rPr lang="en-US" sz="1400" b="1" dirty="0"/>
              <a:t>no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339202" y="1843067"/>
            <a:ext cx="166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Are you tense?</a:t>
            </a:r>
          </a:p>
          <a:p>
            <a:r>
              <a:rPr lang="en-US" sz="1400" dirty="0"/>
              <a:t>    yes		   no</a:t>
            </a:r>
          </a:p>
        </p:txBody>
      </p:sp>
      <p:sp>
        <p:nvSpPr>
          <p:cNvPr id="31" name="Right Arrow 30"/>
          <p:cNvSpPr/>
          <p:nvPr/>
        </p:nvSpPr>
        <p:spPr>
          <a:xfrm flipH="1">
            <a:off x="4038892" y="2045469"/>
            <a:ext cx="1183691" cy="64163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93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98875" y="6222355"/>
            <a:ext cx="3294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Data &amp; app: </a:t>
            </a:r>
            <a:r>
              <a:rPr lang="en-US" sz="1200" dirty="0">
                <a:hlinkClick r:id="rId3"/>
              </a:rPr>
              <a:t>https://undercoversapp.com/</a:t>
            </a:r>
            <a:endParaRPr lang="en-US" sz="1200" dirty="0"/>
          </a:p>
          <a:p>
            <a:pPr algn="r"/>
            <a:r>
              <a:rPr lang="en-US" sz="1200" dirty="0"/>
              <a:t>Thanks to: Theresa </a:t>
            </a:r>
            <a:r>
              <a:rPr lang="en-US" sz="1200" dirty="0" err="1"/>
              <a:t>Wallner</a:t>
            </a:r>
            <a:r>
              <a:rPr lang="en-US" sz="1200" dirty="0"/>
              <a:t> &amp; Sophia von </a:t>
            </a:r>
            <a:r>
              <a:rPr lang="en-US" sz="1200" dirty="0" err="1"/>
              <a:t>Stockert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9792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9276" y="6272519"/>
            <a:ext cx="6214588" cy="585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48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9276" y="6272519"/>
            <a:ext cx="6214588" cy="585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46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9276" y="6272519"/>
            <a:ext cx="6214588" cy="585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6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17638"/>
            <a:ext cx="2536825" cy="50355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417638"/>
            <a:ext cx="253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74663" y="184150"/>
            <a:ext cx="8229600" cy="985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Andale Mono" panose="020B0509000000000004" pitchFamily="49" charset="0"/>
              </a:rPr>
              <a:t>psychonetrics</a:t>
            </a:r>
            <a:endParaRPr lang="en-US" dirty="0">
              <a:latin typeface="Andale Mono" panose="020B0509000000000004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21050" y="1412876"/>
            <a:ext cx="2536825" cy="241299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67438" y="1417638"/>
            <a:ext cx="2536825" cy="317693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21050" y="1418141"/>
            <a:ext cx="253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67438" y="1418141"/>
            <a:ext cx="253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Estimators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888" y="2060575"/>
            <a:ext cx="2521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 err="1"/>
              <a:t>Cholesky</a:t>
            </a:r>
            <a:r>
              <a:rPr lang="en-US" sz="1600" dirty="0"/>
              <a:t> decomposition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Covariance matrix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Gaussian graphical model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Latent network model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(CFA)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Residual Network model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(SEM)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(Latent) graphical VAR for time-series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(Latent) graphical VAR for panel data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/>
              <a:t>Structural VAR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 err="1"/>
              <a:t>Ising</a:t>
            </a:r>
            <a:r>
              <a:rPr lang="en-US" sz="1600" dirty="0"/>
              <a:t> model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/>
              <a:t>Fused latent and graphical IRT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1402" y="1836738"/>
            <a:ext cx="2521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/>
              <a:t>Fit indices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Modification indices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Parameter estimates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Standard errors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Model comparison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/>
              <a:t>Markdown document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/>
              <a:t>Logbook / graph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296033" y="4040189"/>
            <a:ext cx="2536825" cy="241299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96033" y="4054596"/>
            <a:ext cx="253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Techniques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14399" y="4478552"/>
            <a:ext cx="2521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/>
              <a:t>MI model search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Significance pruning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Multi-group models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Equality constrains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/>
              <a:t>GIMME-like model search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Meta-analysis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1752" y="1836738"/>
            <a:ext cx="25211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/>
              <a:t>Maximum likelihood (summary statistics)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Full-information maximum likelihood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/>
              <a:t>Toeplitz</a:t>
            </a:r>
            <a:r>
              <a:rPr lang="en-US" sz="1600" dirty="0"/>
              <a:t> for GVAR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/>
              <a:t>Raw time-series GVAR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/>
              <a:t>Least-squares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(diagonally) weighted least squares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600" dirty="0"/>
              <a:t>Ordinal data</a:t>
            </a:r>
          </a:p>
          <a:p>
            <a:pPr marL="285750" indent="-285750">
              <a:buFont typeface="Courier New"/>
              <a:buChar char="o"/>
            </a:pPr>
            <a:r>
              <a:rPr lang="nl-NL" sz="1600" dirty="0" err="1"/>
              <a:t>Robust</a:t>
            </a:r>
            <a:r>
              <a:rPr lang="nl-NL" sz="1600" dirty="0"/>
              <a:t> ML </a:t>
            </a:r>
            <a:r>
              <a:rPr lang="nl-NL" sz="1600" dirty="0" err="1"/>
              <a:t>estimation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 rot="20284733">
            <a:off x="5863934" y="5185658"/>
            <a:ext cx="32287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More information: </a:t>
            </a:r>
            <a:r>
              <a:rPr lang="en-US" sz="1400" dirty="0" err="1"/>
              <a:t>psychonetrics.org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Beta version:</a:t>
            </a:r>
          </a:p>
          <a:p>
            <a:pPr algn="ctr"/>
            <a:r>
              <a:rPr lang="en-US" sz="1400" dirty="0" err="1"/>
              <a:t>github.com</a:t>
            </a:r>
            <a:r>
              <a:rPr lang="en-US" sz="1400" dirty="0"/>
              <a:t>/</a:t>
            </a:r>
            <a:r>
              <a:rPr lang="en-US" sz="1400" dirty="0" err="1"/>
              <a:t>SachaEpskamp</a:t>
            </a:r>
            <a:r>
              <a:rPr lang="en-US" sz="1400" dirty="0"/>
              <a:t>/psychonetrics</a:t>
            </a:r>
          </a:p>
        </p:txBody>
      </p:sp>
    </p:spTree>
    <p:extLst>
      <p:ext uri="{BB962C8B-B14F-4D97-AF65-F5344CB8AC3E}">
        <p14:creationId xmlns:p14="http://schemas.microsoft.com/office/powerpoint/2010/main" val="4180184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3957" y="2649905"/>
            <a:ext cx="11560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0"/>
              <a:t>...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1797257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9276" y="6272519"/>
            <a:ext cx="6214588" cy="585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60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5BC0-A31E-3344-AA55-933BD6A6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2854960"/>
            <a:ext cx="8505825" cy="105664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Meta-analysis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60087-5828-2C4C-97D8-AA5B4DD0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0843174">
            <a:off x="6586433" y="5640248"/>
            <a:ext cx="229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With Adela </a:t>
            </a:r>
            <a:r>
              <a:rPr lang="en-US" dirty="0" err="1"/>
              <a:t>Isvoranu</a:t>
            </a:r>
            <a:r>
              <a:rPr lang="en-US" dirty="0"/>
              <a:t> &amp; </a:t>
            </a:r>
          </a:p>
          <a:p>
            <a:pPr algn="ctr"/>
            <a:r>
              <a:rPr lang="en-US" dirty="0"/>
              <a:t>Mike Cheung</a:t>
            </a:r>
          </a:p>
        </p:txBody>
      </p:sp>
    </p:spTree>
    <p:extLst>
      <p:ext uri="{BB962C8B-B14F-4D97-AF65-F5344CB8AC3E}">
        <p14:creationId xmlns:p14="http://schemas.microsoft.com/office/powerpoint/2010/main" val="4037064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9-11-22 at 12.4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28" y="2495734"/>
            <a:ext cx="5444633" cy="105867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shot 2019-11-22 at 12.43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" y="1073381"/>
            <a:ext cx="6409964" cy="16136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shot 2019-11-22 at 12.43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90" y="1273103"/>
            <a:ext cx="3890310" cy="1285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Screenshot 2019-11-22 at 12.43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8" y="2286052"/>
            <a:ext cx="4028570" cy="3576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creenshot 2019-11-22 at 12.44.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8" y="3554413"/>
            <a:ext cx="5269808" cy="13211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shot 2019-11-22 at 12.43.2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96" y="3229794"/>
            <a:ext cx="3593913" cy="3628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shot 2019-11-22 at 12.44.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7" y="4667342"/>
            <a:ext cx="5143581" cy="219065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7688" y="110803"/>
            <a:ext cx="8229600" cy="809706"/>
          </a:xfrm>
        </p:spPr>
        <p:txBody>
          <a:bodyPr>
            <a:normAutofit/>
          </a:bodyPr>
          <a:lstStyle/>
          <a:p>
            <a:r>
              <a:rPr lang="en-US" dirty="0"/>
              <a:t>Aggregating Studies</a:t>
            </a:r>
          </a:p>
        </p:txBody>
      </p:sp>
    </p:spTree>
    <p:extLst>
      <p:ext uri="{BB962C8B-B14F-4D97-AF65-F5344CB8AC3E}">
        <p14:creationId xmlns:p14="http://schemas.microsoft.com/office/powerpoint/2010/main" val="3136678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 Analysis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97000"/>
            <a:ext cx="8229600" cy="518668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Meta-analytic Gaussian Network Aggregation (MAGNA)</a:t>
            </a:r>
          </a:p>
          <a:p>
            <a:pPr lvl="1"/>
            <a:r>
              <a:rPr lang="en-US" sz="2600" dirty="0"/>
              <a:t>Based on meta-analytic SEM (</a:t>
            </a:r>
            <a:r>
              <a:rPr lang="en-US" sz="2600" dirty="0" err="1"/>
              <a:t>metaSEM</a:t>
            </a:r>
            <a:r>
              <a:rPr lang="en-US" sz="2600" dirty="0"/>
              <a:t>)</a:t>
            </a:r>
            <a:br>
              <a:rPr lang="en-US" sz="2600" dirty="0"/>
            </a:br>
            <a:endParaRPr lang="en-US" sz="2600" dirty="0"/>
          </a:p>
          <a:p>
            <a:r>
              <a:rPr lang="en-US" sz="2600" dirty="0"/>
              <a:t>Allows for aggregating multiple studies</a:t>
            </a:r>
          </a:p>
          <a:p>
            <a:pPr lvl="1"/>
            <a:r>
              <a:rPr lang="en-US" sz="2600" dirty="0"/>
              <a:t>Estimate 1 pooled network model (GGM)</a:t>
            </a:r>
          </a:p>
          <a:p>
            <a:pPr lvl="1"/>
            <a:r>
              <a:rPr lang="en-US" sz="2600" dirty="0"/>
              <a:t>Estimate random effects due to study effects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Beta version implemented in </a:t>
            </a:r>
            <a:r>
              <a:rPr lang="en-US" sz="2600" i="1" dirty="0"/>
              <a:t>psychonetrics</a:t>
            </a:r>
            <a:r>
              <a:rPr lang="en-US" sz="2600" dirty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4218" y="4185920"/>
            <a:ext cx="57136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Sample correlations of study = </a:t>
            </a:r>
          </a:p>
          <a:p>
            <a:r>
              <a:rPr lang="en-US" sz="2200" b="1" dirty="0"/>
              <a:t>	homogenous correlation structure (GGM) + </a:t>
            </a:r>
          </a:p>
          <a:p>
            <a:r>
              <a:rPr lang="en-US" sz="2200" b="1" dirty="0"/>
              <a:t>	random effect for study domain + </a:t>
            </a:r>
          </a:p>
          <a:p>
            <a:r>
              <a:rPr lang="en-US" sz="2200" b="1" dirty="0"/>
              <a:t>	sample error </a:t>
            </a:r>
          </a:p>
        </p:txBody>
      </p:sp>
    </p:spTree>
    <p:extLst>
      <p:ext uri="{BB962C8B-B14F-4D97-AF65-F5344CB8AC3E}">
        <p14:creationId xmlns:p14="http://schemas.microsoft.com/office/powerpoint/2010/main" val="148481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758E-E760-FE42-8A0A-51CC50E1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MAGNA applied to PTSD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35CC-DD71-154A-AB6C-0576E3A3B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35731"/>
          </a:xfrm>
        </p:spPr>
        <p:txBody>
          <a:bodyPr>
            <a:normAutofit/>
          </a:bodyPr>
          <a:lstStyle/>
          <a:p>
            <a:r>
              <a:rPr lang="en-US" dirty="0"/>
              <a:t>Currently collecting data from PTSD studies for applying MAGNA</a:t>
            </a:r>
          </a:p>
          <a:p>
            <a:r>
              <a:rPr lang="en-US" dirty="0"/>
              <a:t>Identified 37 studies on network analysis</a:t>
            </a:r>
          </a:p>
          <a:p>
            <a:r>
              <a:rPr lang="en-US" dirty="0"/>
              <a:t>20 studies already supplied needed data or list data online</a:t>
            </a:r>
          </a:p>
          <a:p>
            <a:r>
              <a:rPr lang="en-US" dirty="0"/>
              <a:t>Aim is to estimate a pooled network of PTSD symptoms, as well as scope of heterogeneity across study domains.</a:t>
            </a:r>
          </a:p>
          <a:p>
            <a:r>
              <a:rPr lang="en-US" dirty="0"/>
              <a:t>Paper invited for </a:t>
            </a:r>
            <a:r>
              <a:rPr lang="en-US" i="1" dirty="0" err="1"/>
              <a:t>Psychometrika</a:t>
            </a:r>
            <a:r>
              <a:rPr lang="en-US" i="1" dirty="0"/>
              <a:t> </a:t>
            </a:r>
            <a:r>
              <a:rPr lang="en-US" dirty="0"/>
              <a:t>special issue!</a:t>
            </a:r>
          </a:p>
        </p:txBody>
      </p:sp>
    </p:spTree>
    <p:extLst>
      <p:ext uri="{BB962C8B-B14F-4D97-AF65-F5344CB8AC3E}">
        <p14:creationId xmlns:p14="http://schemas.microsoft.com/office/powerpoint/2010/main" val="424301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460E-04FA-9640-AAC5-863ACF8E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Internship!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1D9E2-6691-204F-B1D7-E148A076E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am looking for someone who wishes to do an internship with me on these technical topics!</a:t>
            </a:r>
          </a:p>
          <a:p>
            <a:pPr lvl="1"/>
            <a:r>
              <a:rPr lang="en-US" dirty="0"/>
              <a:t>psychonetrics extensions</a:t>
            </a:r>
          </a:p>
          <a:p>
            <a:pPr lvl="2"/>
            <a:r>
              <a:rPr lang="en-US" dirty="0"/>
              <a:t>C++ speedups / robust estimators / </a:t>
            </a:r>
            <a:r>
              <a:rPr lang="en-US" dirty="0" err="1"/>
              <a:t>Ising</a:t>
            </a:r>
            <a:r>
              <a:rPr lang="en-US" dirty="0"/>
              <a:t> models / structural VAR + </a:t>
            </a:r>
            <a:r>
              <a:rPr lang="en-US" dirty="0" err="1"/>
              <a:t>gimme</a:t>
            </a:r>
            <a:r>
              <a:rPr lang="en-US" dirty="0"/>
              <a:t> / …</a:t>
            </a:r>
          </a:p>
          <a:p>
            <a:pPr lvl="1"/>
            <a:r>
              <a:rPr lang="en-US" dirty="0"/>
              <a:t>Network-based adaptive assessment</a:t>
            </a:r>
          </a:p>
          <a:p>
            <a:pPr lvl="1"/>
            <a:r>
              <a:rPr lang="en-US" dirty="0"/>
              <a:t>Software maintenance + extensions</a:t>
            </a:r>
          </a:p>
          <a:p>
            <a:pPr lvl="1"/>
            <a:r>
              <a:rPr lang="en-US" dirty="0"/>
              <a:t>Meta-analysis </a:t>
            </a:r>
          </a:p>
        </p:txBody>
      </p:sp>
    </p:spTree>
    <p:extLst>
      <p:ext uri="{BB962C8B-B14F-4D97-AF65-F5344CB8AC3E}">
        <p14:creationId xmlns:p14="http://schemas.microsoft.com/office/powerpoint/2010/main" val="36623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601165"/>
            <a:ext cx="6858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Trebuchet MS" panose="020B0703020202090204" pitchFamily="34" charset="0"/>
              </a:rPr>
              <a:t>Thank you for your attention!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B53C4-E612-2240-8A59-411D3FD7A136}"/>
              </a:ext>
            </a:extLst>
          </p:cNvPr>
          <p:cNvSpPr txBox="1"/>
          <p:nvPr/>
        </p:nvSpPr>
        <p:spPr>
          <a:xfrm>
            <a:off x="1076558" y="4035076"/>
            <a:ext cx="7088188" cy="188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33" b="1" dirty="0">
                <a:latin typeface="Trebuchet MS" panose="020B0703020202090204" pitchFamily="34" charset="0"/>
              </a:rPr>
              <a:t>Publications &amp; presentations: </a:t>
            </a:r>
          </a:p>
          <a:p>
            <a:pPr algn="ctr"/>
            <a:r>
              <a:rPr lang="en-US" sz="2333" dirty="0" err="1">
                <a:latin typeface="Trebuchet MS" panose="020B0703020202090204" pitchFamily="34" charset="0"/>
              </a:rPr>
              <a:t>www.sachaepskamp.com</a:t>
            </a:r>
            <a:endParaRPr lang="en-US" sz="2333" dirty="0">
              <a:latin typeface="Trebuchet MS" panose="020B0703020202090204" pitchFamily="34" charset="0"/>
            </a:endParaRPr>
          </a:p>
          <a:p>
            <a:pPr algn="ctr"/>
            <a:endParaRPr lang="en-US" sz="2333" dirty="0">
              <a:latin typeface="Trebuchet MS" panose="020B0703020202090204" pitchFamily="34" charset="0"/>
            </a:endParaRPr>
          </a:p>
          <a:p>
            <a:pPr algn="ctr"/>
            <a:r>
              <a:rPr lang="en-US" sz="2333" b="1" dirty="0">
                <a:latin typeface="Trebuchet MS" panose="020B0703020202090204" pitchFamily="34" charset="0"/>
              </a:rPr>
              <a:t>Facebook group:</a:t>
            </a:r>
            <a:r>
              <a:rPr lang="en-US" sz="2333" dirty="0">
                <a:latin typeface="Trebuchet MS" panose="020B0703020202090204" pitchFamily="34" charset="0"/>
              </a:rPr>
              <a:t> </a:t>
            </a:r>
            <a:r>
              <a:rPr lang="en-US" sz="2333" dirty="0" err="1">
                <a:latin typeface="Trebuchet MS" panose="020B0703020202090204" pitchFamily="34" charset="0"/>
              </a:rPr>
              <a:t>facebook.com</a:t>
            </a:r>
            <a:r>
              <a:rPr lang="en-US" sz="2333" dirty="0">
                <a:latin typeface="Trebuchet MS" panose="020B0703020202090204" pitchFamily="34" charset="0"/>
              </a:rPr>
              <a:t>/groups/</a:t>
            </a:r>
            <a:r>
              <a:rPr lang="en-US" sz="2333" dirty="0" err="1">
                <a:latin typeface="Trebuchet MS" panose="020B0703020202090204" pitchFamily="34" charset="0"/>
              </a:rPr>
              <a:t>PsychologicalDynamics</a:t>
            </a:r>
            <a:endParaRPr lang="en-US" sz="2333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48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5BC0-A31E-3344-AA55-933BD6A6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2935661"/>
            <a:ext cx="8505825" cy="98667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Psychonetrics tutorial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60087-5828-2C4C-97D8-AA5B4DD0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4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FED7-958A-E34A-B9BD-520360F9D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6228" r="28071" b="12797"/>
          <a:stretch/>
        </p:blipFill>
        <p:spPr>
          <a:xfrm>
            <a:off x="387350" y="2148394"/>
            <a:ext cx="2792482" cy="4709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BAFEF-1D68-A149-AA23-58FDBB18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1" t="4407" r="12957" b="2815"/>
          <a:stretch/>
        </p:blipFill>
        <p:spPr>
          <a:xfrm>
            <a:off x="3179832" y="681318"/>
            <a:ext cx="3400262" cy="5152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4CF99-69E0-8044-8A9D-AEAC18CAD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18714">
            <a:off x="-88164" y="367902"/>
            <a:ext cx="3300890" cy="1465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751A22-F1D6-9F43-8A41-77295261F0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80" t="7058" r="19995" b="60825"/>
          <a:stretch/>
        </p:blipFill>
        <p:spPr>
          <a:xfrm>
            <a:off x="5122013" y="137401"/>
            <a:ext cx="3771162" cy="2335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0C0717-1778-4342-945F-9E894B15FAD8}"/>
              </a:ext>
            </a:extLst>
          </p:cNvPr>
          <p:cNvSpPr txBox="1"/>
          <p:nvPr/>
        </p:nvSpPr>
        <p:spPr>
          <a:xfrm>
            <a:off x="4655836" y="5833337"/>
            <a:ext cx="4488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Questionnaire constructed and data collected by </a:t>
            </a:r>
            <a:r>
              <a:rPr lang="en-US" dirty="0" err="1"/>
              <a:t>Carolin</a:t>
            </a:r>
            <a:r>
              <a:rPr lang="en-US" dirty="0"/>
              <a:t> </a:t>
            </a:r>
            <a:r>
              <a:rPr lang="en-US" dirty="0" err="1"/>
              <a:t>Katzera</a:t>
            </a:r>
            <a:r>
              <a:rPr lang="en-US" dirty="0"/>
              <a:t>, Charlotte Tanis, Esther </a:t>
            </a:r>
            <a:r>
              <a:rPr lang="en-US" dirty="0" err="1"/>
              <a:t>Niehoff</a:t>
            </a:r>
            <a:r>
              <a:rPr lang="en-US" dirty="0"/>
              <a:t>, </a:t>
            </a:r>
            <a:r>
              <a:rPr lang="en-US" dirty="0" err="1"/>
              <a:t>Myrthe</a:t>
            </a:r>
            <a:r>
              <a:rPr lang="en-US" dirty="0"/>
              <a:t> </a:t>
            </a:r>
            <a:r>
              <a:rPr lang="en-US" dirty="0" err="1"/>
              <a:t>Veenman</a:t>
            </a:r>
            <a:r>
              <a:rPr lang="en-US" dirty="0"/>
              <a:t>, and Jason </a:t>
            </a:r>
            <a:r>
              <a:rPr lang="en-US" dirty="0" err="1"/>
              <a:t>Nak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AD95EB-3164-0848-8529-5FE36DCFAA91}"/>
              </a:ext>
            </a:extLst>
          </p:cNvPr>
          <p:cNvSpPr/>
          <p:nvPr/>
        </p:nvSpPr>
        <p:spPr>
          <a:xfrm>
            <a:off x="5490440" y="3825875"/>
            <a:ext cx="39608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# Load </a:t>
            </a:r>
            <a:r>
              <a:rPr lang="en-US" dirty="0" err="1">
                <a:latin typeface="Courier" pitchFamily="2" charset="0"/>
              </a:rPr>
              <a:t>psychonetrics</a:t>
            </a:r>
            <a:r>
              <a:rPr lang="en-US" dirty="0">
                <a:latin typeface="Courier" pitchFamily="2" charset="0"/>
              </a:rPr>
              <a:t>:</a:t>
            </a:r>
          </a:p>
          <a:p>
            <a:r>
              <a:rPr lang="en-US" dirty="0">
                <a:latin typeface="Courier" pitchFamily="2" charset="0"/>
              </a:rPr>
              <a:t>library("</a:t>
            </a:r>
            <a:r>
              <a:rPr lang="en-US" dirty="0" err="1">
                <a:latin typeface="Courier" pitchFamily="2" charset="0"/>
              </a:rPr>
              <a:t>psychonetrics</a:t>
            </a:r>
            <a:r>
              <a:rPr lang="en-US" dirty="0">
                <a:latin typeface="Courier" pitchFamily="2" charset="0"/>
              </a:rPr>
              <a:t>")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Load the data:</a:t>
            </a:r>
          </a:p>
          <a:p>
            <a:r>
              <a:rPr lang="en-US" dirty="0">
                <a:latin typeface="Courier" pitchFamily="2" charset="0"/>
              </a:rPr>
              <a:t>data("</a:t>
            </a:r>
            <a:r>
              <a:rPr lang="en-US" dirty="0" err="1">
                <a:latin typeface="Courier" pitchFamily="2" charset="0"/>
              </a:rPr>
              <a:t>StarWars</a:t>
            </a:r>
            <a:r>
              <a:rPr lang="en-US" dirty="0">
                <a:latin typeface="Courier" pitchFamily="2" charset="0"/>
              </a:rPr>
              <a:t>")</a:t>
            </a:r>
          </a:p>
        </p:txBody>
      </p:sp>
    </p:spTree>
    <p:extLst>
      <p:ext uri="{BB962C8B-B14F-4D97-AF65-F5344CB8AC3E}">
        <p14:creationId xmlns:p14="http://schemas.microsoft.com/office/powerpoint/2010/main" val="3912661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C88805-4129-BD43-832E-0AB7940C57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D397B-C391-D544-BD8C-8A5284F6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168"/>
            <a:ext cx="9144000" cy="4345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8A6B2C-EF6F-4D4F-A48C-A388258A5077}"/>
              </a:ext>
            </a:extLst>
          </p:cNvPr>
          <p:cNvSpPr/>
          <p:nvPr/>
        </p:nvSpPr>
        <p:spPr>
          <a:xfrm>
            <a:off x="0" y="1256168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2982E-E5A6-174F-82E1-3A8B1A24764F}"/>
              </a:ext>
            </a:extLst>
          </p:cNvPr>
          <p:cNvSpPr/>
          <p:nvPr/>
        </p:nvSpPr>
        <p:spPr>
          <a:xfrm>
            <a:off x="0" y="2717800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863E1-80BF-0842-89CD-95673FF31A2F}"/>
              </a:ext>
            </a:extLst>
          </p:cNvPr>
          <p:cNvSpPr/>
          <p:nvPr/>
        </p:nvSpPr>
        <p:spPr>
          <a:xfrm>
            <a:off x="0" y="4179432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6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C88805-4129-BD43-832E-0AB7940C57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D397B-C391-D544-BD8C-8A5284F6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168"/>
            <a:ext cx="9144000" cy="4345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8A6B2C-EF6F-4D4F-A48C-A388258A5077}"/>
              </a:ext>
            </a:extLst>
          </p:cNvPr>
          <p:cNvSpPr/>
          <p:nvPr/>
        </p:nvSpPr>
        <p:spPr>
          <a:xfrm>
            <a:off x="0" y="1256168"/>
            <a:ext cx="9144000" cy="1461632"/>
          </a:xfrm>
          <a:prstGeom prst="rect">
            <a:avLst/>
          </a:prstGeom>
          <a:solidFill>
            <a:srgbClr val="FFFFFF">
              <a:alpha val="89804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400300" algn="l"/>
              </a:tabLst>
            </a:pPr>
            <a:r>
              <a:rPr lang="en-US" sz="4600" b="1" dirty="0">
                <a:solidFill>
                  <a:sysClr val="windowText" lastClr="000000"/>
                </a:solidFill>
              </a:rPr>
              <a:t>Prequel trilogy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2982E-E5A6-174F-82E1-3A8B1A24764F}"/>
              </a:ext>
            </a:extLst>
          </p:cNvPr>
          <p:cNvSpPr/>
          <p:nvPr/>
        </p:nvSpPr>
        <p:spPr>
          <a:xfrm>
            <a:off x="0" y="2717800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863E1-80BF-0842-89CD-95673FF31A2F}"/>
              </a:ext>
            </a:extLst>
          </p:cNvPr>
          <p:cNvSpPr/>
          <p:nvPr/>
        </p:nvSpPr>
        <p:spPr>
          <a:xfrm>
            <a:off x="0" y="4179432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5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C88805-4129-BD43-832E-0AB7940C57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D397B-C391-D544-BD8C-8A5284F6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168"/>
            <a:ext cx="9144000" cy="4345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8A6B2C-EF6F-4D4F-A48C-A388258A5077}"/>
              </a:ext>
            </a:extLst>
          </p:cNvPr>
          <p:cNvSpPr/>
          <p:nvPr/>
        </p:nvSpPr>
        <p:spPr>
          <a:xfrm>
            <a:off x="0" y="1256168"/>
            <a:ext cx="9144000" cy="1461632"/>
          </a:xfrm>
          <a:prstGeom prst="rect">
            <a:avLst/>
          </a:prstGeom>
          <a:solidFill>
            <a:srgbClr val="FFFFFF">
              <a:alpha val="89804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400300" algn="l"/>
              </a:tabLst>
            </a:pPr>
            <a:r>
              <a:rPr lang="en-US" sz="4600" b="1" dirty="0">
                <a:solidFill>
                  <a:sysClr val="windowText" lastClr="000000"/>
                </a:solidFill>
              </a:rPr>
              <a:t>Prequel trilogy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2982E-E5A6-174F-82E1-3A8B1A24764F}"/>
              </a:ext>
            </a:extLst>
          </p:cNvPr>
          <p:cNvSpPr/>
          <p:nvPr/>
        </p:nvSpPr>
        <p:spPr>
          <a:xfrm>
            <a:off x="0" y="2717800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863E1-80BF-0842-89CD-95673FF31A2F}"/>
              </a:ext>
            </a:extLst>
          </p:cNvPr>
          <p:cNvSpPr/>
          <p:nvPr/>
        </p:nvSpPr>
        <p:spPr>
          <a:xfrm>
            <a:off x="0" y="4179432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2D7B4-D5E2-5345-BD14-82919AD59CBB}"/>
              </a:ext>
            </a:extLst>
          </p:cNvPr>
          <p:cNvSpPr/>
          <p:nvPr/>
        </p:nvSpPr>
        <p:spPr>
          <a:xfrm>
            <a:off x="0" y="2737417"/>
            <a:ext cx="9144000" cy="1461632"/>
          </a:xfrm>
          <a:prstGeom prst="rect">
            <a:avLst/>
          </a:prstGeom>
          <a:solidFill>
            <a:srgbClr val="FFFFFF">
              <a:alpha val="89804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400300" algn="l"/>
              </a:tabLst>
            </a:pPr>
            <a:r>
              <a:rPr lang="en-US" sz="4600" b="1" dirty="0">
                <a:solidFill>
                  <a:sysClr val="windowText" lastClr="000000"/>
                </a:solidFill>
              </a:rPr>
              <a:t>Original trilogy</a:t>
            </a:r>
          </a:p>
        </p:txBody>
      </p:sp>
    </p:spTree>
    <p:extLst>
      <p:ext uri="{BB962C8B-B14F-4D97-AF65-F5344CB8AC3E}">
        <p14:creationId xmlns:p14="http://schemas.microsoft.com/office/powerpoint/2010/main" val="353131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C88805-4129-BD43-832E-0AB7940C57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D397B-C391-D544-BD8C-8A5284F6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168"/>
            <a:ext cx="9144000" cy="4345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8A6B2C-EF6F-4D4F-A48C-A388258A5077}"/>
              </a:ext>
            </a:extLst>
          </p:cNvPr>
          <p:cNvSpPr/>
          <p:nvPr/>
        </p:nvSpPr>
        <p:spPr>
          <a:xfrm>
            <a:off x="0" y="1256168"/>
            <a:ext cx="9144000" cy="1461632"/>
          </a:xfrm>
          <a:prstGeom prst="rect">
            <a:avLst/>
          </a:prstGeom>
          <a:solidFill>
            <a:srgbClr val="FFFFFF">
              <a:alpha val="89804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400300" algn="l"/>
              </a:tabLst>
            </a:pPr>
            <a:r>
              <a:rPr lang="en-US" sz="4600" b="1" dirty="0">
                <a:solidFill>
                  <a:sysClr val="windowText" lastClr="000000"/>
                </a:solidFill>
              </a:rPr>
              <a:t>Prequel trilogy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2982E-E5A6-174F-82E1-3A8B1A24764F}"/>
              </a:ext>
            </a:extLst>
          </p:cNvPr>
          <p:cNvSpPr/>
          <p:nvPr/>
        </p:nvSpPr>
        <p:spPr>
          <a:xfrm>
            <a:off x="0" y="2717800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863E1-80BF-0842-89CD-95673FF31A2F}"/>
              </a:ext>
            </a:extLst>
          </p:cNvPr>
          <p:cNvSpPr/>
          <p:nvPr/>
        </p:nvSpPr>
        <p:spPr>
          <a:xfrm>
            <a:off x="0" y="4179432"/>
            <a:ext cx="9144000" cy="1461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2D7B4-D5E2-5345-BD14-82919AD59CBB}"/>
              </a:ext>
            </a:extLst>
          </p:cNvPr>
          <p:cNvSpPr/>
          <p:nvPr/>
        </p:nvSpPr>
        <p:spPr>
          <a:xfrm>
            <a:off x="0" y="2737417"/>
            <a:ext cx="9144000" cy="1461632"/>
          </a:xfrm>
          <a:prstGeom prst="rect">
            <a:avLst/>
          </a:prstGeom>
          <a:solidFill>
            <a:srgbClr val="FFFFFF">
              <a:alpha val="89804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400300" algn="l"/>
              </a:tabLst>
            </a:pPr>
            <a:r>
              <a:rPr lang="en-US" sz="4600" b="1" dirty="0">
                <a:solidFill>
                  <a:sysClr val="windowText" lastClr="000000"/>
                </a:solidFill>
              </a:rPr>
              <a:t>Original trilogy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E410E-DD2F-224B-A1DA-839298E051D8}"/>
              </a:ext>
            </a:extLst>
          </p:cNvPr>
          <p:cNvSpPr/>
          <p:nvPr/>
        </p:nvSpPr>
        <p:spPr>
          <a:xfrm>
            <a:off x="0" y="4179432"/>
            <a:ext cx="9144000" cy="1461632"/>
          </a:xfrm>
          <a:prstGeom prst="rect">
            <a:avLst/>
          </a:prstGeom>
          <a:solidFill>
            <a:srgbClr val="FFFFFF">
              <a:alpha val="89804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400300" algn="l"/>
              </a:tabLst>
            </a:pPr>
            <a:r>
              <a:rPr lang="en-US" sz="4600" b="1" dirty="0">
                <a:solidFill>
                  <a:sysClr val="windowText" lastClr="000000"/>
                </a:solidFill>
              </a:rPr>
              <a:t>Sequel trilogy</a:t>
            </a:r>
          </a:p>
        </p:txBody>
      </p:sp>
    </p:spTree>
    <p:extLst>
      <p:ext uri="{BB962C8B-B14F-4D97-AF65-F5344CB8AC3E}">
        <p14:creationId xmlns:p14="http://schemas.microsoft.com/office/powerpoint/2010/main" val="2116142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10075</TotalTime>
  <Words>1351</Words>
  <Application>Microsoft Macintosh PowerPoint</Application>
  <PresentationFormat>On-screen Show (4:3)</PresentationFormat>
  <Paragraphs>256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Andale Mono</vt:lpstr>
      <vt:lpstr>Arial</vt:lpstr>
      <vt:lpstr>Avengeance Heroic Avenger Bold</vt:lpstr>
      <vt:lpstr>Calibri</vt:lpstr>
      <vt:lpstr>Cambria Math</vt:lpstr>
      <vt:lpstr>Courier</vt:lpstr>
      <vt:lpstr>Courier New</vt:lpstr>
      <vt:lpstr>DEATHE MAACH NCV</vt:lpstr>
      <vt:lpstr>Trebuchet MS</vt:lpstr>
      <vt:lpstr>Wingdings</vt:lpstr>
      <vt:lpstr>Office Theme</vt:lpstr>
      <vt:lpstr>Network Psychometrics </vt:lpstr>
      <vt:lpstr>PowerPoint Presentation</vt:lpstr>
      <vt:lpstr>PowerPoint Presentation</vt:lpstr>
      <vt:lpstr>Psychonetrics tutorial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Inclusion of latent variables</vt:lpstr>
      <vt:lpstr>Latent network modeling (LNM)</vt:lpstr>
      <vt:lpstr>PowerPoint Presentation</vt:lpstr>
      <vt:lpstr>PowerPoint Presentation</vt:lpstr>
      <vt:lpstr>PowerPoint Presentation</vt:lpstr>
      <vt:lpstr>NETWORK BASED ADAPTIVE ASSESSMENT</vt:lpstr>
      <vt:lpstr>Measurement from a network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Meta-analysis</vt:lpstr>
      <vt:lpstr>Aggregating Studies</vt:lpstr>
      <vt:lpstr>Meta Analysis </vt:lpstr>
      <vt:lpstr>MAGNA applied to PTSD</vt:lpstr>
      <vt:lpstr>Internship!</vt:lpstr>
      <vt:lpstr>Thank you for your attention!</vt:lpstr>
    </vt:vector>
  </TitlesOfParts>
  <Company>University of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Sacha Epskamp</dc:creator>
  <cp:lastModifiedBy>Sacha Epskamp</cp:lastModifiedBy>
  <cp:revision>1605</cp:revision>
  <cp:lastPrinted>2018-12-13T12:07:29Z</cp:lastPrinted>
  <dcterms:created xsi:type="dcterms:W3CDTF">2018-06-02T18:25:39Z</dcterms:created>
  <dcterms:modified xsi:type="dcterms:W3CDTF">2019-12-12T10:35:08Z</dcterms:modified>
</cp:coreProperties>
</file>