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5" r:id="rId18"/>
    <p:sldId id="271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1" r:id="rId33"/>
    <p:sldId id="293" r:id="rId34"/>
    <p:sldId id="294" r:id="rId35"/>
    <p:sldId id="295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42" userDrawn="1">
          <p15:clr>
            <a:srgbClr val="A4A3A4"/>
          </p15:clr>
        </p15:guide>
        <p15:guide id="2" pos="7015" userDrawn="1">
          <p15:clr>
            <a:srgbClr val="A4A3A4"/>
          </p15:clr>
        </p15:guide>
        <p15:guide id="3" pos="166" userDrawn="1">
          <p15:clr>
            <a:srgbClr val="A4A3A4"/>
          </p15:clr>
        </p15:guide>
        <p15:guide id="4" pos="7650" userDrawn="1">
          <p15:clr>
            <a:srgbClr val="A4A3A4"/>
          </p15:clr>
        </p15:guide>
        <p15:guide id="5" pos="291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7E20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5" autoAdjust="0"/>
    <p:restoredTop sz="94660"/>
  </p:normalViewPr>
  <p:slideViewPr>
    <p:cSldViewPr snapToGrid="0" showGuides="1">
      <p:cViewPr>
        <p:scale>
          <a:sx n="150" d="100"/>
          <a:sy n="150" d="100"/>
        </p:scale>
        <p:origin x="486" y="408"/>
      </p:cViewPr>
      <p:guideLst>
        <p:guide orient="horz" pos="4042"/>
        <p:guide pos="7015"/>
        <p:guide pos="166"/>
        <p:guide pos="7650"/>
        <p:guide pos="291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E319D-5A2A-4A7A-BEB3-A0F7CD70E974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C8FA5-D6E8-40D1-8453-8BA1C07A3B1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2299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AD7B1-3460-4D9F-93AB-BE8AF97506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C68E1-A2E4-4D45-82AE-8014AB3111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6C49F-983D-462B-9D3E-485556ED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080D08-85C8-4707-B1CB-DF367C25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89585-4A40-4E1E-84CE-C1A66FD3B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51435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25437-E964-403A-B137-58A13AB9B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A77BA-DCD9-47C0-BE0A-1E12BB146E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44657A-F0E4-4071-AA92-11A1A26B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EA9290-BC7D-4792-9C0D-D20F55484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5CA7E-C4C8-4FEC-8623-0A40DEFDF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90148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D2784B-026C-426A-BD2F-8C9485A7A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E57C86-1510-4FDF-96CF-AFC0AB8FB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ACB5B-7972-4C09-9C13-CBD29D759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278B2-E63C-4754-A06A-35D20FC08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7366B-6A53-4EE1-AC45-E5C623CA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65570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E4E79-7F3B-46D2-9B40-4C64FCF3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4A501-021C-49A0-9588-ED904A65C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AAACA-C6E2-4C4E-85DE-C91B5A979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ABF51-57EF-4B27-9C45-556F0D70E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7E987-9097-4882-9F85-C0F0E3D2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80323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F440-FABA-4CE2-9496-02781AE2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DF2B5-492A-4330-9896-A824B598A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53F8-3D18-4C3A-BC43-CF8CA60C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FEAA87-3920-426D-92B9-D1E57D1B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87443-6391-43FC-A97D-5F73F6AC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58255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F488-FF61-4EA7-BA7A-8EFE92E9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A8FD8-212C-45D1-BCFB-6EF13F0E7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1C3797-45F8-4494-A8D0-ECED06D0D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88948-29EF-4752-97FE-E49A071B0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A491A-BEE6-4043-9B51-912750270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24627E-D839-44F0-9B35-56BC08CC1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6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C5BD8-8085-4993-ADD2-BAD4DAEE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ED44-B934-49C8-B2C0-918E7CF37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9D78A-89F2-4AFE-9962-8F8FD9283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54CF55-4574-43C0-9496-BEB9C2740E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72877-51BA-4895-AC71-FAA6EC968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B6933A-D1CD-4F35-B8B7-150E4D29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D8A0F-6711-4AF3-9556-2A059DC16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3D8DB-F179-4A30-9AFC-B209F306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7458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9D90E-225D-479C-9A66-C4EE6932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9BF277-3D4C-45D5-AED1-958079451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94302B-8F30-4AB7-BC89-BD61B84BF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4E7BC-0BA7-43E2-9A72-5E94A8614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532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4E1209-9641-48B6-AFEE-0451BF2F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47735-9661-4A28-BB46-BFEEACDE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33E108-DAD6-4868-92FF-9BED38F60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54B61-CC4D-475D-A38B-179877B723F4}"/>
              </a:ext>
            </a:extLst>
          </p:cNvPr>
          <p:cNvSpPr txBox="1"/>
          <p:nvPr userDrawn="1"/>
        </p:nvSpPr>
        <p:spPr>
          <a:xfrm rot="5400000">
            <a:off x="10860157" y="5526157"/>
            <a:ext cx="195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86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0087-6342-4022-910C-D0DDF8E7A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6DA0D-2692-4051-B069-69D9E0E0E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A9C19-25E0-4407-A810-28B2DA16B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5CFB9-4238-4C73-8F67-02DEE719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08319-B4BD-4E84-A9C0-B0E77E1F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3AAD3-46A1-49B8-88C9-45A0EB02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35129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9ECEE-5001-440C-BDEA-A214579A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47F5D5-5BB7-4291-8BEA-377B9EC10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51FD1-B5AD-47CD-9DEB-F8CD74354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C4AC3-3360-44AE-8049-23A8DACC5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B0C42-1832-405E-9265-B50A7AB5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386A02-CE9A-4B85-910D-E09024FC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40970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4C2852-14A5-496B-8915-0C2B1DFCA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2D69F-0A9B-4E96-91D2-BCE221271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2AB04-FF7D-4555-86FE-EE8DEEC16D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CAAAF-76AB-4C14-86FC-80966FE64C55}" type="datetimeFigureOut">
              <a:rPr lang="en-NL" smtClean="0"/>
              <a:t>05/02/2021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F15F3-824B-45D9-8B58-BA44766DE6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D64F-C094-454E-9772-5B6AB8CC6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E08EA-3F4D-4473-A13F-9705E6B55971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1515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tif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(null)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(null)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(null)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(null)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E42783-3B80-4DA4-93EF-F9EFC59ED4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09"/>
          <a:stretch/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AC9E2B-BD2A-415A-BF7B-E45084CAE2F5}"/>
              </a:ext>
            </a:extLst>
          </p:cNvPr>
          <p:cNvSpPr/>
          <p:nvPr/>
        </p:nvSpPr>
        <p:spPr>
          <a:xfrm>
            <a:off x="1055688" y="596900"/>
            <a:ext cx="10080625" cy="3644900"/>
          </a:xfrm>
          <a:prstGeom prst="rect">
            <a:avLst/>
          </a:prstGeom>
          <a:solidFill>
            <a:srgbClr val="FFFFFF">
              <a:alpha val="50196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F912F-AE9B-4780-974D-4BB2C82F9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687" y="596900"/>
            <a:ext cx="10080626" cy="2659062"/>
          </a:xfrm>
        </p:spPr>
        <p:txBody>
          <a:bodyPr>
            <a:normAutofit/>
          </a:bodyPr>
          <a:lstStyle/>
          <a:p>
            <a:r>
              <a:rPr lang="en-GB" sz="7300" dirty="0"/>
              <a:t>The </a:t>
            </a:r>
            <a:r>
              <a:rPr lang="en-GB" sz="7300" b="1" dirty="0"/>
              <a:t>Network Perspective </a:t>
            </a:r>
            <a:r>
              <a:rPr lang="en-GB" sz="7300" dirty="0"/>
              <a:t>of </a:t>
            </a:r>
            <a:r>
              <a:rPr lang="en-GB" sz="7300" b="1" dirty="0"/>
              <a:t>Psychology</a:t>
            </a:r>
            <a:r>
              <a:rPr lang="en-GB" sz="7300" dirty="0"/>
              <a:t>: </a:t>
            </a:r>
            <a:br>
              <a:rPr lang="ro-RO" dirty="0"/>
            </a:br>
            <a:r>
              <a:rPr lang="en-GB" sz="4000" dirty="0"/>
              <a:t>From </a:t>
            </a:r>
            <a:r>
              <a:rPr lang="en-GB" sz="4000" b="1" dirty="0"/>
              <a:t>Exploration</a:t>
            </a:r>
            <a:r>
              <a:rPr lang="en-GB" sz="4000" dirty="0"/>
              <a:t> to </a:t>
            </a:r>
            <a:r>
              <a:rPr lang="en-GB" sz="4000" b="1" dirty="0"/>
              <a:t>Theory Formation</a:t>
            </a:r>
            <a:endParaRPr lang="en-NL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7C740-FD61-4A8C-94BF-9297A5E03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6" y="3602038"/>
            <a:ext cx="10080626" cy="639762"/>
          </a:xfrm>
        </p:spPr>
        <p:txBody>
          <a:bodyPr/>
          <a:lstStyle/>
          <a:p>
            <a:r>
              <a:rPr lang="ro-RO" dirty="0"/>
              <a:t>Sacha Epskamp – NUS Seminar 05/02/2020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C543B-5EAA-44A7-A59D-D44D0178834D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CEE36A-0D35-4905-AAEE-F60BD32A12E5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255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aceful orange sunset over lake with swimming ducks.">
            <a:extLst>
              <a:ext uri="{FF2B5EF4-FFF2-40B4-BE49-F238E27FC236}">
                <a16:creationId xmlns:a16="http://schemas.microsoft.com/office/drawing/2014/main" id="{998F352C-F3F9-4843-B0F6-73F184218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/>
          <a:stretch/>
        </p:blipFill>
        <p:spPr bwMode="auto">
          <a:xfrm>
            <a:off x="-50799" y="-1"/>
            <a:ext cx="12242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BAF297-C952-48C3-BB07-377694C8BA5A}"/>
              </a:ext>
            </a:extLst>
          </p:cNvPr>
          <p:cNvSpPr/>
          <p:nvPr/>
        </p:nvSpPr>
        <p:spPr>
          <a:xfrm>
            <a:off x="4174501" y="5262991"/>
            <a:ext cx="5726338" cy="209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4" dirty="0" err="1">
                <a:latin typeface="Century Gothic" panose="020B0502020202020204" pitchFamily="34" charset="0"/>
              </a:rPr>
              <a:t>Scheffer</a:t>
            </a:r>
            <a:r>
              <a:rPr lang="en-US" sz="764" dirty="0">
                <a:latin typeface="Century Gothic" panose="020B0502020202020204" pitchFamily="34" charset="0"/>
              </a:rPr>
              <a:t>, M. (2004). Ecology of shallow lakes. Berlin, Germany: Springer Science &amp; Business Media.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AECDFB-8F8D-4956-BBD0-1DF6F51A2B10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300D920C-D01A-435C-A0F5-AC80C5FDAA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21" y="676691"/>
            <a:ext cx="7620000" cy="386715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9F6CDF1-051A-43D1-B342-533F82D00151}"/>
              </a:ext>
            </a:extLst>
          </p:cNvPr>
          <p:cNvSpPr/>
          <p:nvPr/>
        </p:nvSpPr>
        <p:spPr>
          <a:xfrm>
            <a:off x="975321" y="4690812"/>
            <a:ext cx="7620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  <a:ea typeface="Calibri" charset="0"/>
                <a:cs typeface="Calibri" charset="0"/>
              </a:rPr>
              <a:t>van der Maas, H. L., Dolan, C. V., </a:t>
            </a:r>
            <a:r>
              <a:rPr lang="en-US" sz="1400" dirty="0" err="1">
                <a:effectLst/>
                <a:ea typeface="Calibri" charset="0"/>
                <a:cs typeface="Calibri" charset="0"/>
              </a:rPr>
              <a:t>Grasman</a:t>
            </a:r>
            <a:r>
              <a:rPr lang="en-US" sz="1400" dirty="0">
                <a:effectLst/>
                <a:ea typeface="Calibri" charset="0"/>
                <a:cs typeface="Calibri" charset="0"/>
              </a:rPr>
              <a:t>, R. P., </a:t>
            </a:r>
            <a:r>
              <a:rPr lang="en-US" sz="1400" dirty="0" err="1">
                <a:effectLst/>
                <a:ea typeface="Calibri" charset="0"/>
                <a:cs typeface="Calibri" charset="0"/>
              </a:rPr>
              <a:t>Wicherts</a:t>
            </a:r>
            <a:r>
              <a:rPr lang="en-US" sz="1400" dirty="0">
                <a:effectLst/>
                <a:ea typeface="Calibri" charset="0"/>
                <a:cs typeface="Calibri" charset="0"/>
              </a:rPr>
              <a:t>, J. M., Huizenga, H. M., &amp; </a:t>
            </a:r>
            <a:r>
              <a:rPr lang="en-US" sz="1400" dirty="0" err="1">
                <a:effectLst/>
                <a:ea typeface="Calibri" charset="0"/>
                <a:cs typeface="Calibri" charset="0"/>
              </a:rPr>
              <a:t>Raijmakers</a:t>
            </a:r>
            <a:r>
              <a:rPr lang="en-US" sz="1400" dirty="0">
                <a:effectLst/>
                <a:ea typeface="Calibri" charset="0"/>
                <a:cs typeface="Calibri" charset="0"/>
              </a:rPr>
              <a:t>, M. E. (2006). A dynamical model of general intelligence: The positive manifold of intelligence by mutualism. </a:t>
            </a:r>
            <a:r>
              <a:rPr lang="en-US" sz="1400" i="1" dirty="0">
                <a:effectLst/>
                <a:ea typeface="Calibri" charset="0"/>
                <a:cs typeface="Calibri" charset="0"/>
              </a:rPr>
              <a:t>Psychological Review</a:t>
            </a:r>
            <a:r>
              <a:rPr lang="en-US" sz="1400" dirty="0">
                <a:effectLst/>
                <a:ea typeface="Calibri" charset="0"/>
                <a:cs typeface="Calibri" charset="0"/>
              </a:rPr>
              <a:t>, </a:t>
            </a:r>
            <a:r>
              <a:rPr lang="en-US" sz="1400" i="1" dirty="0">
                <a:effectLst/>
                <a:ea typeface="Calibri" charset="0"/>
                <a:cs typeface="Calibri" charset="0"/>
              </a:rPr>
              <a:t>113</a:t>
            </a:r>
            <a:r>
              <a:rPr lang="en-US" sz="1400" dirty="0">
                <a:effectLst/>
                <a:ea typeface="Calibri" charset="0"/>
                <a:cs typeface="Calibri" charset="0"/>
              </a:rPr>
              <a:t>(4), 842–861. </a:t>
            </a:r>
            <a:r>
              <a:rPr lang="en-US" sz="1400" dirty="0" err="1">
                <a:effectLst/>
                <a:ea typeface="Calibri" charset="0"/>
                <a:cs typeface="Calibri" charset="0"/>
              </a:rPr>
              <a:t>doi</a:t>
            </a:r>
            <a:r>
              <a:rPr lang="en-US" sz="1400" dirty="0">
                <a:effectLst/>
                <a:ea typeface="Calibri" charset="0"/>
                <a:cs typeface="Calibri" charset="0"/>
              </a:rPr>
              <a:t>: 10.1037/ 0033-295X.113.4.842 </a:t>
            </a:r>
            <a:endParaRPr lang="en-US" sz="1400" dirty="0">
              <a:ea typeface="Calibri" charset="0"/>
              <a:cs typeface="Calibri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668A9F-8BB2-486B-BC42-4D33814D4BD5}"/>
              </a:ext>
            </a:extLst>
          </p:cNvPr>
          <p:cNvSpPr txBox="1"/>
          <p:nvPr/>
        </p:nvSpPr>
        <p:spPr>
          <a:xfrm>
            <a:off x="2225001" y="31293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Intelligence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5315F7-77D6-4DA5-898B-C6F9B5927E1A}"/>
              </a:ext>
            </a:extLst>
          </p:cNvPr>
          <p:cNvSpPr txBox="1"/>
          <p:nvPr/>
        </p:nvSpPr>
        <p:spPr>
          <a:xfrm>
            <a:off x="6322384" y="396586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Mutualism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87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agnetism wallpaper">
            <a:extLst>
              <a:ext uri="{FF2B5EF4-FFF2-40B4-BE49-F238E27FC236}">
                <a16:creationId xmlns:a16="http://schemas.microsoft.com/office/drawing/2014/main" id="{B46B5D43-995C-4374-A62A-13F4EAF6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97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agnetism wallpaper">
            <a:extLst>
              <a:ext uri="{FF2B5EF4-FFF2-40B4-BE49-F238E27FC236}">
                <a16:creationId xmlns:a16="http://schemas.microsoft.com/office/drawing/2014/main" id="{B46B5D43-995C-4374-A62A-13F4EAF6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E76B4-AB23-44E1-AF1E-D0590FC75963}"/>
              </a:ext>
            </a:extLst>
          </p:cNvPr>
          <p:cNvSpPr txBox="1"/>
          <p:nvPr/>
        </p:nvSpPr>
        <p:spPr>
          <a:xfrm>
            <a:off x="263525" y="188913"/>
            <a:ext cx="9210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5400" dirty="0"/>
              <a:t>The </a:t>
            </a:r>
            <a:r>
              <a:rPr lang="en-NL" sz="5400" dirty="0" err="1"/>
              <a:t>Ising</a:t>
            </a:r>
            <a:r>
              <a:rPr lang="en-NL" sz="5400" dirty="0"/>
              <a:t> Model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98F0E76-E39C-4941-8494-8E41CF310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6" y="978694"/>
            <a:ext cx="3481070" cy="4351338"/>
          </a:xfrm>
        </p:spPr>
      </p:pic>
    </p:spTree>
    <p:extLst>
      <p:ext uri="{BB962C8B-B14F-4D97-AF65-F5344CB8AC3E}">
        <p14:creationId xmlns:p14="http://schemas.microsoft.com/office/powerpoint/2010/main" val="427996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agnetism wallpaper">
            <a:extLst>
              <a:ext uri="{FF2B5EF4-FFF2-40B4-BE49-F238E27FC236}">
                <a16:creationId xmlns:a16="http://schemas.microsoft.com/office/drawing/2014/main" id="{B46B5D43-995C-4374-A62A-13F4EAF6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E76B4-AB23-44E1-AF1E-D0590FC75963}"/>
              </a:ext>
            </a:extLst>
          </p:cNvPr>
          <p:cNvSpPr txBox="1"/>
          <p:nvPr/>
        </p:nvSpPr>
        <p:spPr>
          <a:xfrm>
            <a:off x="263525" y="188913"/>
            <a:ext cx="9210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5400" dirty="0"/>
              <a:t>The </a:t>
            </a:r>
            <a:r>
              <a:rPr lang="en-NL" sz="5400" dirty="0" err="1"/>
              <a:t>Ising</a:t>
            </a:r>
            <a:r>
              <a:rPr lang="en-NL" sz="5400" dirty="0"/>
              <a:t> Model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B5E2926-B12D-44A2-AFFE-E0556FBC8A1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6" y="978694"/>
            <a:ext cx="3481070" cy="4351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24E623-35E3-425A-8C54-A78E7F88BF9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98" y="1157544"/>
            <a:ext cx="3374231" cy="4217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57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agnetism wallpaper">
            <a:extLst>
              <a:ext uri="{FF2B5EF4-FFF2-40B4-BE49-F238E27FC236}">
                <a16:creationId xmlns:a16="http://schemas.microsoft.com/office/drawing/2014/main" id="{B46B5D43-995C-4374-A62A-13F4EAF6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5E76B4-AB23-44E1-AF1E-D0590FC75963}"/>
              </a:ext>
            </a:extLst>
          </p:cNvPr>
          <p:cNvSpPr txBox="1"/>
          <p:nvPr/>
        </p:nvSpPr>
        <p:spPr>
          <a:xfrm>
            <a:off x="263525" y="188913"/>
            <a:ext cx="9210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5400" dirty="0"/>
              <a:t>The </a:t>
            </a:r>
            <a:r>
              <a:rPr lang="en-NL" sz="5400" dirty="0" err="1"/>
              <a:t>Ising</a:t>
            </a:r>
            <a:r>
              <a:rPr lang="en-NL" sz="5400" dirty="0"/>
              <a:t> Model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296D45-1665-4ECF-BA61-74BD86F44B4C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591" t="15450" r="27770" b="32391"/>
          <a:stretch/>
        </p:blipFill>
        <p:spPr bwMode="auto">
          <a:xfrm>
            <a:off x="4848316" y="1295401"/>
            <a:ext cx="4586470" cy="30383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5E846B7A-A218-4273-9502-077E9FFD1D31}"/>
              </a:ext>
            </a:extLst>
          </p:cNvPr>
          <p:cNvSpPr/>
          <p:nvPr/>
        </p:nvSpPr>
        <p:spPr>
          <a:xfrm>
            <a:off x="3720727" y="2281476"/>
            <a:ext cx="1127589" cy="567739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C65C87-5E90-433E-97DA-E31C506B62A3}"/>
              </a:ext>
            </a:extLst>
          </p:cNvPr>
          <p:cNvSpPr txBox="1"/>
          <p:nvPr/>
        </p:nvSpPr>
        <p:spPr>
          <a:xfrm>
            <a:off x="3599966" y="3072382"/>
            <a:ext cx="151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If not too sparse &amp; most interaction are positive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A5B466-3093-431E-BC60-E6317C226F5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64" y="844723"/>
            <a:ext cx="3374231" cy="42177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5C3BCD-B263-4CF4-8AC5-E8066B884537}"/>
              </a:ext>
            </a:extLst>
          </p:cNvPr>
          <p:cNvSpPr txBox="1"/>
          <p:nvPr/>
        </p:nvSpPr>
        <p:spPr>
          <a:xfrm>
            <a:off x="6373980" y="3878549"/>
            <a:ext cx="1311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/>
              <a:t>(connectivity)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D56123-9968-4E83-9CFE-DDBEB1BA1B59}"/>
              </a:ext>
            </a:extLst>
          </p:cNvPr>
          <p:cNvSpPr txBox="1"/>
          <p:nvPr/>
        </p:nvSpPr>
        <p:spPr>
          <a:xfrm>
            <a:off x="6618382" y="3368595"/>
            <a:ext cx="13114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/>
              <a:t>(external input)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CCB462-C3AC-4348-9584-A61EB4551A8A}"/>
              </a:ext>
            </a:extLst>
          </p:cNvPr>
          <p:cNvSpPr txBox="1"/>
          <p:nvPr/>
        </p:nvSpPr>
        <p:spPr>
          <a:xfrm rot="16200000">
            <a:off x="4077515" y="2026788"/>
            <a:ext cx="17397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/>
              <a:t>Number of nodes 1</a:t>
            </a:r>
          </a:p>
        </p:txBody>
      </p:sp>
    </p:spTree>
    <p:extLst>
      <p:ext uri="{BB962C8B-B14F-4D97-AF65-F5344CB8AC3E}">
        <p14:creationId xmlns:p14="http://schemas.microsoft.com/office/powerpoint/2010/main" val="1224801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76C93E-905E-4F08-9270-396B869B8727}"/>
              </a:ext>
            </a:extLst>
          </p:cNvPr>
          <p:cNvSpPr/>
          <p:nvPr/>
        </p:nvSpPr>
        <p:spPr>
          <a:xfrm>
            <a:off x="0" y="-50880"/>
            <a:ext cx="12192000" cy="6908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30" name="Picture 2" descr="Depression Wallpaper 2">
            <a:extLst>
              <a:ext uri="{FF2B5EF4-FFF2-40B4-BE49-F238E27FC236}">
                <a16:creationId xmlns:a16="http://schemas.microsoft.com/office/drawing/2014/main" id="{458486E1-2138-4305-B033-A338978AC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91828"/>
            <a:ext cx="8905875" cy="55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15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76C93E-905E-4F08-9270-396B869B8727}"/>
              </a:ext>
            </a:extLst>
          </p:cNvPr>
          <p:cNvSpPr/>
          <p:nvPr/>
        </p:nvSpPr>
        <p:spPr>
          <a:xfrm>
            <a:off x="0" y="-50880"/>
            <a:ext cx="12192000" cy="6908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16386" name="Picture 2" descr="Depression Wallpaper 2">
            <a:extLst>
              <a:ext uri="{FF2B5EF4-FFF2-40B4-BE49-F238E27FC236}">
                <a16:creationId xmlns:a16="http://schemas.microsoft.com/office/drawing/2014/main" id="{B21ADA70-C56D-42EF-9566-44FCE78AF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91828"/>
            <a:ext cx="8905875" cy="55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5189E4-E0B6-4B5C-BD15-EAF7E8BBA8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48" y="539273"/>
            <a:ext cx="5779453" cy="57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56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76C93E-905E-4F08-9270-396B869B8727}"/>
              </a:ext>
            </a:extLst>
          </p:cNvPr>
          <p:cNvSpPr/>
          <p:nvPr/>
        </p:nvSpPr>
        <p:spPr>
          <a:xfrm>
            <a:off x="0" y="-50880"/>
            <a:ext cx="12192000" cy="69088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16386" name="Picture 2" descr="Depression Wallpaper 2">
            <a:extLst>
              <a:ext uri="{FF2B5EF4-FFF2-40B4-BE49-F238E27FC236}">
                <a16:creationId xmlns:a16="http://schemas.microsoft.com/office/drawing/2014/main" id="{B21ADA70-C56D-42EF-9566-44FCE78AF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1291828"/>
            <a:ext cx="8905875" cy="556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F23CA7B-860B-40B3-BCD7-CBFA6C76E72F}"/>
              </a:ext>
            </a:extLst>
          </p:cNvPr>
          <p:cNvSpPr txBox="1"/>
          <p:nvPr/>
        </p:nvSpPr>
        <p:spPr>
          <a:xfrm>
            <a:off x="748158" y="2826624"/>
            <a:ext cx="6302828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67" dirty="0">
                <a:solidFill>
                  <a:schemeClr val="bg1"/>
                </a:solidFill>
              </a:rPr>
              <a:t>Cramer, A. O., van </a:t>
            </a:r>
            <a:r>
              <a:rPr lang="en-US" sz="1167" dirty="0" err="1">
                <a:solidFill>
                  <a:schemeClr val="bg1"/>
                </a:solidFill>
              </a:rPr>
              <a:t>Borkulo</a:t>
            </a:r>
            <a:r>
              <a:rPr lang="en-US" sz="1167" dirty="0">
                <a:solidFill>
                  <a:schemeClr val="bg1"/>
                </a:solidFill>
              </a:rPr>
              <a:t>, C. D., </a:t>
            </a:r>
            <a:r>
              <a:rPr lang="en-US" sz="1167" dirty="0" err="1">
                <a:solidFill>
                  <a:schemeClr val="bg1"/>
                </a:solidFill>
              </a:rPr>
              <a:t>Giltay</a:t>
            </a:r>
            <a:r>
              <a:rPr lang="en-US" sz="1167" dirty="0">
                <a:solidFill>
                  <a:schemeClr val="bg1"/>
                </a:solidFill>
              </a:rPr>
              <a:t>, E. J., van der Maas, H. L., </a:t>
            </a:r>
            <a:r>
              <a:rPr lang="en-US" sz="1167" dirty="0" err="1">
                <a:solidFill>
                  <a:schemeClr val="bg1"/>
                </a:solidFill>
              </a:rPr>
              <a:t>Kendler</a:t>
            </a:r>
            <a:r>
              <a:rPr lang="en-US" sz="1167" dirty="0">
                <a:solidFill>
                  <a:schemeClr val="bg1"/>
                </a:solidFill>
              </a:rPr>
              <a:t>, K. S., </a:t>
            </a:r>
            <a:r>
              <a:rPr lang="en-US" sz="1167" dirty="0" err="1">
                <a:solidFill>
                  <a:schemeClr val="bg1"/>
                </a:solidFill>
              </a:rPr>
              <a:t>Scheffer</a:t>
            </a:r>
            <a:r>
              <a:rPr lang="en-US" sz="1167" dirty="0">
                <a:solidFill>
                  <a:schemeClr val="bg1"/>
                </a:solidFill>
              </a:rPr>
              <a:t>, M., &amp; </a:t>
            </a:r>
            <a:r>
              <a:rPr lang="en-US" sz="1167" dirty="0" err="1">
                <a:solidFill>
                  <a:schemeClr val="bg1"/>
                </a:solidFill>
              </a:rPr>
              <a:t>Borsboom</a:t>
            </a:r>
            <a:r>
              <a:rPr lang="en-US" sz="1167" dirty="0">
                <a:solidFill>
                  <a:schemeClr val="bg1"/>
                </a:solidFill>
              </a:rPr>
              <a:t>, D. (2016). Major depression as a complex dynamic system. </a:t>
            </a:r>
            <a:r>
              <a:rPr lang="en-US" sz="1167" i="1" dirty="0" err="1">
                <a:solidFill>
                  <a:schemeClr val="bg1"/>
                </a:solidFill>
              </a:rPr>
              <a:t>PloS</a:t>
            </a:r>
            <a:r>
              <a:rPr lang="en-US" sz="1167" i="1" dirty="0">
                <a:solidFill>
                  <a:schemeClr val="bg1"/>
                </a:solidFill>
              </a:rPr>
              <a:t> one</a:t>
            </a:r>
            <a:r>
              <a:rPr lang="en-US" sz="1167" dirty="0">
                <a:solidFill>
                  <a:schemeClr val="bg1"/>
                </a:solidFill>
              </a:rPr>
              <a:t>, </a:t>
            </a:r>
            <a:r>
              <a:rPr lang="en-US" sz="1167" i="1" dirty="0">
                <a:solidFill>
                  <a:schemeClr val="bg1"/>
                </a:solidFill>
              </a:rPr>
              <a:t>11</a:t>
            </a:r>
            <a:r>
              <a:rPr lang="en-US" sz="1167" dirty="0">
                <a:solidFill>
                  <a:schemeClr val="bg1"/>
                </a:solidFill>
              </a:rPr>
              <a:t>(12), e0167490.</a:t>
            </a:r>
          </a:p>
        </p:txBody>
      </p:sp>
      <p:pic>
        <p:nvPicPr>
          <p:cNvPr id="24" name="Content Placeholder 23">
            <a:extLst>
              <a:ext uri="{FF2B5EF4-FFF2-40B4-BE49-F238E27FC236}">
                <a16:creationId xmlns:a16="http://schemas.microsoft.com/office/drawing/2014/main" id="{1A5C80D0-AD3E-41FF-A60A-0E6F36698F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9" y="667435"/>
            <a:ext cx="7006347" cy="215918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5189E4-E0B6-4B5C-BD15-EAF7E8BBA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148" y="539273"/>
            <a:ext cx="5779453" cy="577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7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mage result for capitol storming wallpaper">
            <a:extLst>
              <a:ext uri="{FF2B5EF4-FFF2-40B4-BE49-F238E27FC236}">
                <a16:creationId xmlns:a16="http://schemas.microsoft.com/office/drawing/2014/main" id="{6BC5E303-3519-4E20-9880-F4DB0CC5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21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Image result for capitol storming wallpaper">
            <a:extLst>
              <a:ext uri="{FF2B5EF4-FFF2-40B4-BE49-F238E27FC236}">
                <a16:creationId xmlns:a16="http://schemas.microsoft.com/office/drawing/2014/main" id="{6BC5E303-3519-4E20-9880-F4DB0CC57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0E1F58-9966-48CA-9D6B-B55E862884A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111DF5-E0D4-432D-B863-66A8E8A9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525" y="188913"/>
            <a:ext cx="9210674" cy="552318"/>
          </a:xfrm>
        </p:spPr>
        <p:txBody>
          <a:bodyPr>
            <a:normAutofit/>
          </a:bodyPr>
          <a:lstStyle/>
          <a:p>
            <a:pPr algn="ctr"/>
            <a:r>
              <a:rPr lang="en-US" sz="2667" b="1"/>
              <a:t>Attitude formation with Ising dynamics</a:t>
            </a:r>
            <a:endParaRPr lang="en-US" sz="2667" b="1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B68561F-4158-4A21-9595-334A42FBD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63" y="844190"/>
            <a:ext cx="4260594" cy="2264853"/>
          </a:xfrm>
        </p:spPr>
        <p:txBody>
          <a:bodyPr>
            <a:noAutofit/>
          </a:bodyPr>
          <a:lstStyle/>
          <a:p>
            <a:pPr marL="194461" lvl="2" indent="-194461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Nodes X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: Attitude elements (beliefs, feelings, behaviors)</a:t>
            </a:r>
          </a:p>
          <a:p>
            <a:pPr marL="194461" lvl="2" indent="-194461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Edges w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: interactions (attitude elements re-enforce one-another)</a:t>
            </a:r>
          </a:p>
          <a:p>
            <a:pPr marL="194461" lvl="2" indent="-194461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Thresholds t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: dispositions of evaluative reactions based on external information</a:t>
            </a:r>
          </a:p>
          <a:p>
            <a:pPr marL="194461" lvl="2" indent="-194461"/>
            <a:r>
              <a:rPr lang="en-US" sz="1600" b="1">
                <a:latin typeface="Calibri" panose="020F0502020204030204" pitchFamily="34" charset="0"/>
                <a:cs typeface="Calibri" panose="020F0502020204030204" pitchFamily="34" charset="0"/>
              </a:rPr>
              <a:t>Involvement (inverse temperature) b: </a:t>
            </a:r>
            <a:r>
              <a:rPr lang="en-US" sz="1600">
                <a:latin typeface="Calibri" panose="020F0502020204030204" pitchFamily="34" charset="0"/>
                <a:cs typeface="Calibri" panose="020F0502020204030204" pitchFamily="34" charset="0"/>
              </a:rPr>
              <a:t>High = ordered, low = random</a:t>
            </a:r>
          </a:p>
          <a:p>
            <a:pPr lvl="1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36C2F4-2D10-4B7E-8864-19050F1395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456" y="844189"/>
            <a:ext cx="4321176" cy="4330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E5F6E9-BC12-488D-A854-074B08B7CFD1}"/>
                  </a:ext>
                </a:extLst>
              </p:cNvPr>
              <p:cNvSpPr/>
              <p:nvPr/>
            </p:nvSpPr>
            <p:spPr>
              <a:xfrm>
                <a:off x="917450" y="3217288"/>
                <a:ext cx="3548472" cy="63575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nl-NL" i="0" smtClean="0"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nl-NL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nl-N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nl-NL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nl-NL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nl-NL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nl-NL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nl-NL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nl-NL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nl-NL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nl-NL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nl-NL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3E5F6E9-BC12-488D-A854-074B08B7CF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7450" y="3217288"/>
                <a:ext cx="3548472" cy="6357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046C7B-F073-4234-9E9C-5F0ACB4C6018}"/>
                  </a:ext>
                </a:extLst>
              </p:cNvPr>
              <p:cNvSpPr/>
              <p:nvPr/>
            </p:nvSpPr>
            <p:spPr>
              <a:xfrm>
                <a:off x="941599" y="4104480"/>
                <a:ext cx="2742226" cy="4994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lit/>
                        <m:nor/>
                      </m:rPr>
                      <a:rPr lang="en-US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Pr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𝑋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lang="en-US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lit/>
                            <m:nor/>
                          </m:rPr>
                          <a:rPr lang="en-US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exp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(−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𝛽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𝐻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))</m:t>
                        </m:r>
                      </m:num>
                      <m:den>
                        <m:r>
                          <a:rPr lang="en-US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𝑍</m:t>
                        </m:r>
                      </m:den>
                    </m:f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nl-NL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2046C7B-F073-4234-9E9C-5F0ACB4C60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599" y="4104480"/>
                <a:ext cx="2742226" cy="499432"/>
              </a:xfrm>
              <a:prstGeom prst="rect">
                <a:avLst/>
              </a:prstGeom>
              <a:blipFill>
                <a:blip r:embed="rId5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D09B4BF-1673-4139-9D1F-E6B6337582D6}"/>
              </a:ext>
            </a:extLst>
          </p:cNvPr>
          <p:cNvSpPr txBox="1"/>
          <p:nvPr/>
        </p:nvSpPr>
        <p:spPr>
          <a:xfrm>
            <a:off x="451633" y="4855353"/>
            <a:ext cx="6522244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7"/>
              </a:spcAft>
            </a:pPr>
            <a:r>
              <a:rPr lang="nl-NL" sz="900"/>
              <a:t>Dalege, J., Borsboom, D., van Harreveld, F., van den Berg, H., Conner, M., &amp; van der Maas, H. L. J. (2016). </a:t>
            </a:r>
            <a:r>
              <a:rPr lang="en-US" sz="900"/>
              <a:t>Toward a formalized account of attitudes: The Causal Attitude (CAN) model. </a:t>
            </a:r>
            <a:r>
              <a:rPr lang="nl-NL" sz="900" i="1"/>
              <a:t>Psychological Review, 123</a:t>
            </a:r>
            <a:r>
              <a:rPr lang="nl-NL" sz="900"/>
              <a:t>, 2-22.</a:t>
            </a:r>
          </a:p>
          <a:p>
            <a:pPr>
              <a:spcAft>
                <a:spcPts val="337"/>
              </a:spcAft>
            </a:pPr>
            <a:r>
              <a:rPr lang="en-US" sz="900"/>
              <a:t>Dalege, J., Borsboom, D., van Harreveld, F., &amp; van der Maas, H. L. (2018b). The Attitudinal Entropy (AE) Framework as a General Theory of Individual Attitudes. Psychological Inquiry, 29(4), 175-193.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62612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ADD61EB-3BE4-492E-8689-CC8EAD11CB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4" r="92" b="331"/>
          <a:stretch/>
        </p:blipFill>
        <p:spPr>
          <a:xfrm>
            <a:off x="0" y="-6351"/>
            <a:ext cx="12192000" cy="686435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52B570-4352-44E9-B4B9-20F2B0499FA7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A7668F-D37A-4518-8FB8-5BEA1880ECB7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3C7847E-C000-46C7-A39F-7261F90E86EA}"/>
              </a:ext>
            </a:extLst>
          </p:cNvPr>
          <p:cNvSpPr/>
          <p:nvPr/>
        </p:nvSpPr>
        <p:spPr>
          <a:xfrm>
            <a:off x="-63500" y="-6350"/>
            <a:ext cx="8872220" cy="4743450"/>
          </a:xfrm>
          <a:custGeom>
            <a:avLst/>
            <a:gdLst>
              <a:gd name="connsiteX0" fmla="*/ 19050 w 8807450"/>
              <a:gd name="connsiteY0" fmla="*/ 4464050 h 4762500"/>
              <a:gd name="connsiteX1" fmla="*/ 8807450 w 8807450"/>
              <a:gd name="connsiteY1" fmla="*/ 4762500 h 4762500"/>
              <a:gd name="connsiteX2" fmla="*/ 8623300 w 8807450"/>
              <a:gd name="connsiteY2" fmla="*/ 0 h 4762500"/>
              <a:gd name="connsiteX3" fmla="*/ 0 w 8807450"/>
              <a:gd name="connsiteY3" fmla="*/ 0 h 4762500"/>
              <a:gd name="connsiteX4" fmla="*/ 19050 w 8807450"/>
              <a:gd name="connsiteY4" fmla="*/ 4464050 h 476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07450" h="4762500">
                <a:moveTo>
                  <a:pt x="19050" y="4464050"/>
                </a:moveTo>
                <a:lnTo>
                  <a:pt x="8807450" y="4762500"/>
                </a:lnTo>
                <a:lnTo>
                  <a:pt x="8623300" y="0"/>
                </a:lnTo>
                <a:lnTo>
                  <a:pt x="0" y="0"/>
                </a:lnTo>
                <a:cubicBezTo>
                  <a:pt x="2117" y="1490133"/>
                  <a:pt x="4233" y="2980267"/>
                  <a:pt x="19050" y="44640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354679A-0081-4D36-A954-642598BDF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0" y="149068"/>
            <a:ext cx="4025900" cy="805180"/>
          </a:xfrm>
          <a:prstGeom prst="rect">
            <a:avLst/>
          </a:prstGeom>
        </p:spPr>
      </p:pic>
      <p:pic>
        <p:nvPicPr>
          <p:cNvPr id="2054" name="Picture 6" descr="uvalogo_g_Psychology">
            <a:extLst>
              <a:ext uri="{FF2B5EF4-FFF2-40B4-BE49-F238E27FC236}">
                <a16:creationId xmlns:a16="http://schemas.microsoft.com/office/drawing/2014/main" id="{C5E60C69-42DC-4129-9106-4A3B2977A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40519"/>
            <a:ext cx="3873500" cy="5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9561416-2783-449A-A47E-7A0ADAD85E20}"/>
              </a:ext>
            </a:extLst>
          </p:cNvPr>
          <p:cNvSpPr txBox="1"/>
          <p:nvPr/>
        </p:nvSpPr>
        <p:spPr>
          <a:xfrm>
            <a:off x="101600" y="1085678"/>
            <a:ext cx="42037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 err="1"/>
              <a:t>Assistant</a:t>
            </a:r>
            <a:r>
              <a:rPr lang="ro-RO" sz="1600" b="1" dirty="0"/>
              <a:t> </a:t>
            </a:r>
            <a:r>
              <a:rPr lang="ro-RO" sz="1600" b="1" dirty="0" err="1"/>
              <a:t>Professor</a:t>
            </a:r>
            <a:r>
              <a:rPr lang="ro-RO" sz="1600" b="1" dirty="0"/>
              <a:t> in </a:t>
            </a:r>
            <a:r>
              <a:rPr lang="ro-RO" sz="1600" b="1" dirty="0" err="1"/>
              <a:t>Psychological</a:t>
            </a:r>
            <a:r>
              <a:rPr lang="ro-RO" sz="1600" b="1" dirty="0"/>
              <a:t> </a:t>
            </a:r>
            <a:r>
              <a:rPr lang="ro-RO" sz="1600" b="1" dirty="0" err="1"/>
              <a:t>Methods</a:t>
            </a:r>
            <a:endParaRPr lang="ro-RO" sz="1600" b="1" dirty="0"/>
          </a:p>
          <a:p>
            <a:endParaRPr lang="ro-R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400" dirty="0"/>
              <a:t>Teaching on multivariate 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o-RO" sz="1400" dirty="0" err="1"/>
              <a:t>Head</a:t>
            </a:r>
            <a:r>
              <a:rPr lang="ro-RO" sz="1400" dirty="0"/>
              <a:t> of </a:t>
            </a:r>
            <a:r>
              <a:rPr lang="ro-RO" sz="1400" dirty="0" err="1"/>
              <a:t>the</a:t>
            </a:r>
            <a:r>
              <a:rPr lang="ro-RO" sz="1400" dirty="0"/>
              <a:t> </a:t>
            </a:r>
            <a:r>
              <a:rPr lang="ro-RO" sz="1400" i="1" dirty="0"/>
              <a:t>psychonetrics</a:t>
            </a:r>
            <a:r>
              <a:rPr lang="en-NL" sz="1400" i="1" dirty="0"/>
              <a:t> </a:t>
            </a:r>
            <a:r>
              <a:rPr lang="en-NL" sz="1400" dirty="0"/>
              <a:t>lab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400" dirty="0"/>
              <a:t>psychonetrics.org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400" dirty="0"/>
              <a:t>PhD Supervision: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400" dirty="0"/>
              <a:t>Project on network analysis in clinical practice with Groningen Medical </a:t>
            </a:r>
            <a:r>
              <a:rPr lang="en-NL" sz="1400" dirty="0" err="1"/>
              <a:t>Center</a:t>
            </a:r>
            <a:endParaRPr lang="en-NL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400" dirty="0"/>
              <a:t>Two projects in psychological methods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2E05A65-8458-4221-AD16-51315F87FB1D}"/>
              </a:ext>
            </a:extLst>
          </p:cNvPr>
          <p:cNvSpPr txBox="1"/>
          <p:nvPr/>
        </p:nvSpPr>
        <p:spPr>
          <a:xfrm>
            <a:off x="4305300" y="1031789"/>
            <a:ext cx="42037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600" b="1" dirty="0"/>
              <a:t>Principal Investigator</a:t>
            </a:r>
          </a:p>
          <a:p>
            <a:endParaRPr lang="ro-RO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400" dirty="0"/>
              <a:t>Multi-disciplinary institute for complexity approaches to studying mental health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400" dirty="0"/>
              <a:t>PhD Supervision: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400" dirty="0"/>
              <a:t>Project on time-series model</a:t>
            </a:r>
            <a:r>
              <a:rPr lang="en-US" sz="1400" dirty="0"/>
              <a:t>l</a:t>
            </a:r>
            <a:r>
              <a:rPr lang="en-NL" sz="1400" dirty="0" err="1"/>
              <a:t>ing</a:t>
            </a:r>
            <a:r>
              <a:rPr lang="en-NL" sz="1400" dirty="0"/>
              <a:t> of patients with </a:t>
            </a:r>
            <a:r>
              <a:rPr lang="en-NL" sz="1400" dirty="0" err="1"/>
              <a:t>Commun</a:t>
            </a:r>
            <a:r>
              <a:rPr lang="en-US" sz="1400" dirty="0" err="1"/>
              <a:t>i</a:t>
            </a:r>
            <a:r>
              <a:rPr lang="en-NL" sz="1400" dirty="0"/>
              <a:t>cation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400" dirty="0"/>
              <a:t>Project on computational model</a:t>
            </a:r>
            <a:r>
              <a:rPr lang="en-US" sz="1400" dirty="0"/>
              <a:t>l</a:t>
            </a:r>
            <a:r>
              <a:rPr lang="en-NL" sz="1400" dirty="0" err="1"/>
              <a:t>ing</a:t>
            </a:r>
            <a:r>
              <a:rPr lang="en-NL" sz="1400" dirty="0"/>
              <a:t> of addiction with Computational Science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DF48CD-C16F-413D-9080-816A145CEF4E}"/>
              </a:ext>
            </a:extLst>
          </p:cNvPr>
          <p:cNvSpPr txBox="1"/>
          <p:nvPr/>
        </p:nvSpPr>
        <p:spPr>
          <a:xfrm>
            <a:off x="342900" y="3567549"/>
            <a:ext cx="81661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/>
              <a:t>Editorships: Associate editor for </a:t>
            </a:r>
            <a:r>
              <a:rPr lang="en-NL" sz="1400" i="1" dirty="0"/>
              <a:t>Psychological Methods</a:t>
            </a:r>
            <a:r>
              <a:rPr lang="en-NL" sz="1400" dirty="0"/>
              <a:t> &amp; </a:t>
            </a:r>
            <a:r>
              <a:rPr lang="en-NL" sz="1400" i="1" dirty="0"/>
              <a:t>Psychometrika</a:t>
            </a:r>
            <a:r>
              <a:rPr lang="en-NL" sz="1400" dirty="0"/>
              <a:t> and guest editor for the </a:t>
            </a:r>
            <a:r>
              <a:rPr lang="en-GB" sz="1400" i="1" dirty="0"/>
              <a:t>European Journal of Personality</a:t>
            </a:r>
            <a:r>
              <a:rPr lang="en-NL" sz="1400" i="1" dirty="0"/>
              <a:t> </a:t>
            </a:r>
            <a:r>
              <a:rPr lang="en-NL" sz="1400" dirty="0"/>
              <a:t>&amp; the </a:t>
            </a:r>
            <a:r>
              <a:rPr lang="en-GB" sz="1400" i="1" dirty="0"/>
              <a:t>European Journal of Psychological Assessment</a:t>
            </a:r>
            <a:r>
              <a:rPr lang="en-NL" sz="1400" i="1" dirty="0"/>
              <a:t>.</a:t>
            </a:r>
          </a:p>
          <a:p>
            <a:endParaRPr lang="en-NL" sz="1400" i="1" dirty="0"/>
          </a:p>
          <a:p>
            <a:r>
              <a:rPr lang="en-NL" sz="1400" dirty="0"/>
              <a:t>					Software: </a:t>
            </a:r>
            <a:r>
              <a:rPr lang="en-US" sz="1400" dirty="0"/>
              <a:t>https://github.com/SachaEpskamp</a:t>
            </a:r>
            <a:endParaRPr lang="en-GB" sz="1400" dirty="0"/>
          </a:p>
          <a:p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1254556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Image result for network wallpaper">
            <a:extLst>
              <a:ext uri="{FF2B5EF4-FFF2-40B4-BE49-F238E27FC236}">
                <a16:creationId xmlns:a16="http://schemas.microsoft.com/office/drawing/2014/main" id="{832C6654-68D4-447B-BA3F-953A2C17B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9"/>
          <a:stretch/>
        </p:blipFill>
        <p:spPr bwMode="auto">
          <a:xfrm rot="5400000">
            <a:off x="5715000" y="381003"/>
            <a:ext cx="685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18434" name="Picture 2" descr="Image result for questionaire responses wallpaper">
            <a:extLst>
              <a:ext uri="{FF2B5EF4-FFF2-40B4-BE49-F238E27FC236}">
                <a16:creationId xmlns:a16="http://schemas.microsoft.com/office/drawing/2014/main" id="{CFAC10C0-80B3-440E-9C92-AC44DADED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2"/>
          <a:stretch/>
        </p:blipFill>
        <p:spPr bwMode="auto">
          <a:xfrm>
            <a:off x="-114300" y="-1"/>
            <a:ext cx="6210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92083E-AF6F-435D-8BF2-3A443B7684FA}"/>
              </a:ext>
            </a:extLst>
          </p:cNvPr>
          <p:cNvCxnSpPr>
            <a:cxnSpLocks/>
          </p:cNvCxnSpPr>
          <p:nvPr/>
        </p:nvCxnSpPr>
        <p:spPr>
          <a:xfrm>
            <a:off x="6096000" y="-1"/>
            <a:ext cx="0" cy="685800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684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Image result for network wallpaper">
            <a:extLst>
              <a:ext uri="{FF2B5EF4-FFF2-40B4-BE49-F238E27FC236}">
                <a16:creationId xmlns:a16="http://schemas.microsoft.com/office/drawing/2014/main" id="{832C6654-68D4-447B-BA3F-953A2C17B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19"/>
          <a:stretch/>
        </p:blipFill>
        <p:spPr bwMode="auto">
          <a:xfrm rot="5400000">
            <a:off x="5715000" y="381003"/>
            <a:ext cx="685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18434" name="Picture 2" descr="Image result for questionaire responses wallpaper">
            <a:extLst>
              <a:ext uri="{FF2B5EF4-FFF2-40B4-BE49-F238E27FC236}">
                <a16:creationId xmlns:a16="http://schemas.microsoft.com/office/drawing/2014/main" id="{CFAC10C0-80B3-440E-9C92-AC44DADED3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02"/>
          <a:stretch/>
        </p:blipFill>
        <p:spPr bwMode="auto">
          <a:xfrm>
            <a:off x="-114300" y="-1"/>
            <a:ext cx="6210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92083E-AF6F-435D-8BF2-3A443B7684FA}"/>
              </a:ext>
            </a:extLst>
          </p:cNvPr>
          <p:cNvCxnSpPr>
            <a:cxnSpLocks/>
          </p:cNvCxnSpPr>
          <p:nvPr/>
        </p:nvCxnSpPr>
        <p:spPr>
          <a:xfrm>
            <a:off x="6096000" y="-1"/>
            <a:ext cx="0" cy="685800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61FF813-50EA-4C49-A161-18E382C48D53}"/>
              </a:ext>
            </a:extLst>
          </p:cNvPr>
          <p:cNvSpPr/>
          <p:nvPr/>
        </p:nvSpPr>
        <p:spPr>
          <a:xfrm>
            <a:off x="1691838" y="647699"/>
            <a:ext cx="8808322" cy="4037013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1E9CCD9-9F67-437E-A38E-55685D114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334" y="1107149"/>
            <a:ext cx="8427329" cy="3118111"/>
          </a:xfrm>
        </p:spPr>
      </p:pic>
    </p:spTree>
    <p:extLst>
      <p:ext uri="{BB962C8B-B14F-4D97-AF65-F5344CB8AC3E}">
        <p14:creationId xmlns:p14="http://schemas.microsoft.com/office/powerpoint/2010/main" val="1149953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64">
            <a:extLst>
              <a:ext uri="{FF2B5EF4-FFF2-40B4-BE49-F238E27FC236}">
                <a16:creationId xmlns:a16="http://schemas.microsoft.com/office/drawing/2014/main" id="{21F9241F-1CC4-4D6F-B863-389FB188BE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2406"/>
          <a:stretch/>
        </p:blipFill>
        <p:spPr>
          <a:xfrm>
            <a:off x="3386723" y="-1"/>
            <a:ext cx="3638910" cy="34290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C791D3F7-3358-4092-AE74-DEE3AF55EC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" y="134139"/>
            <a:ext cx="3525693" cy="3525693"/>
          </a:xfrm>
          <a:prstGeom prst="rect">
            <a:avLst/>
          </a:prstGeom>
        </p:spPr>
      </p:pic>
      <p:pic>
        <p:nvPicPr>
          <p:cNvPr id="9" name="Picture 8" descr="cover.png">
            <a:extLst>
              <a:ext uri="{FF2B5EF4-FFF2-40B4-BE49-F238E27FC236}">
                <a16:creationId xmlns:a16="http://schemas.microsoft.com/office/drawing/2014/main" id="{37AAB0A4-2724-46CE-B32A-A117DC88D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06" y="1"/>
            <a:ext cx="4862817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389E55C-9EE2-49B9-A982-7D125438EB99}"/>
              </a:ext>
            </a:extLst>
          </p:cNvPr>
          <p:cNvCxnSpPr>
            <a:endCxn id="9" idx="1"/>
          </p:cNvCxnSpPr>
          <p:nvPr/>
        </p:nvCxnSpPr>
        <p:spPr>
          <a:xfrm>
            <a:off x="0" y="3429000"/>
            <a:ext cx="7293106" cy="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A185D22-D025-4E88-8FDB-8DC3FDC9AA27}"/>
              </a:ext>
            </a:extLst>
          </p:cNvPr>
          <p:cNvSpPr txBox="1"/>
          <p:nvPr/>
        </p:nvSpPr>
        <p:spPr>
          <a:xfrm>
            <a:off x="0" y="0"/>
            <a:ext cx="271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/>
              <a:t>Cross-sectional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E256CC-A8D4-4E04-B817-1730767EC82D}"/>
              </a:ext>
            </a:extLst>
          </p:cNvPr>
          <p:cNvSpPr txBox="1"/>
          <p:nvPr/>
        </p:nvSpPr>
        <p:spPr>
          <a:xfrm>
            <a:off x="-1" y="6396335"/>
            <a:ext cx="2714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400" dirty="0"/>
              <a:t>Time-series Data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880491-6163-4C89-BF85-2BCA6CBFE246}"/>
              </a:ext>
            </a:extLst>
          </p:cNvPr>
          <p:cNvCxnSpPr>
            <a:cxnSpLocks/>
          </p:cNvCxnSpPr>
          <p:nvPr/>
        </p:nvCxnSpPr>
        <p:spPr>
          <a:xfrm flipV="1">
            <a:off x="7293106" y="0"/>
            <a:ext cx="0" cy="6858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>
            <a:extLst>
              <a:ext uri="{FF2B5EF4-FFF2-40B4-BE49-F238E27FC236}">
                <a16:creationId xmlns:a16="http://schemas.microsoft.com/office/drawing/2014/main" id="{502D23C3-79AA-4475-BDFF-0F9D458476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5" y="3890664"/>
            <a:ext cx="6983704" cy="232790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E8075544-1496-4354-8542-5B200BF06842}"/>
              </a:ext>
            </a:extLst>
          </p:cNvPr>
          <p:cNvSpPr/>
          <p:nvPr/>
        </p:nvSpPr>
        <p:spPr>
          <a:xfrm>
            <a:off x="1533525" y="5799138"/>
            <a:ext cx="600075" cy="1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06B923A-F9C1-46D7-B66E-BE4B0AFD8508}"/>
              </a:ext>
            </a:extLst>
          </p:cNvPr>
          <p:cNvSpPr/>
          <p:nvPr/>
        </p:nvSpPr>
        <p:spPr>
          <a:xfrm>
            <a:off x="3961784" y="5824538"/>
            <a:ext cx="600075" cy="1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37AAE22-0F06-42A9-B22A-CFA5C9EDFFF5}"/>
              </a:ext>
            </a:extLst>
          </p:cNvPr>
          <p:cNvSpPr/>
          <p:nvPr/>
        </p:nvSpPr>
        <p:spPr>
          <a:xfrm>
            <a:off x="6271313" y="5799138"/>
            <a:ext cx="600075" cy="1920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90849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CE16BB-3ED9-48F9-B5BA-9331266EE6AC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23554" name="Picture 2" descr="psychonetrics">
            <a:extLst>
              <a:ext uri="{FF2B5EF4-FFF2-40B4-BE49-F238E27FC236}">
                <a16:creationId xmlns:a16="http://schemas.microsoft.com/office/drawing/2014/main" id="{0DEDBDB7-396C-4DFD-B90D-227E88930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12213" y="1850060"/>
            <a:ext cx="4648200" cy="11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E46DFC-63BB-4CEB-A2A1-BC4E5B7E11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02110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57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2A8E0FA-60EC-41B1-BA45-65540ABC3E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11036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750986312"/>
                    </a:ext>
                  </a:extLst>
                </a:gridCol>
                <a:gridCol w="11506200">
                  <a:extLst>
                    <a:ext uri="{9D8B030D-6E8A-4147-A177-3AD203B41FA5}">
                      <a16:colId xmlns:a16="http://schemas.microsoft.com/office/drawing/2014/main" val="2739939992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NL" sz="3200" dirty="0">
                          <a:solidFill>
                            <a:schemeClr val="bg1"/>
                          </a:solidFill>
                        </a:rPr>
                        <a:t>Papers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525038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NL" sz="3200" dirty="0">
                          <a:solidFill>
                            <a:schemeClr val="bg1"/>
                          </a:solidFill>
                        </a:rPr>
                        <a:t>Workshops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8769696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en-NL" sz="3200" dirty="0">
                          <a:solidFill>
                            <a:schemeClr val="bg1"/>
                          </a:solidFill>
                        </a:rPr>
                        <a:t>Software</a:t>
                      </a:r>
                    </a:p>
                  </a:txBody>
                  <a:tcPr vert="vert27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N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2899435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539D33-CACD-4FEF-BA57-322A25B1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4625284"/>
            <a:ext cx="3709672" cy="21517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ABD7C6-8CAD-42C2-AB7F-EB8C4C1B255B}"/>
              </a:ext>
            </a:extLst>
          </p:cNvPr>
          <p:cNvSpPr/>
          <p:nvPr/>
        </p:nvSpPr>
        <p:spPr>
          <a:xfrm>
            <a:off x="4733607" y="6404492"/>
            <a:ext cx="2724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L" dirty="0"/>
              <a:t>github.com/SachaEpskamp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E6BA42-1119-4048-A41C-F423E076C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04" y="4797071"/>
            <a:ext cx="2707991" cy="1523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011162-59CD-449E-B2DC-9BCB49AEC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09" y="2353123"/>
            <a:ext cx="3825892" cy="21517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1C48A3-DF5D-4C61-B1F7-FFA48BB65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0" t="14166" r="13490" b="13056"/>
          <a:stretch/>
        </p:blipFill>
        <p:spPr>
          <a:xfrm>
            <a:off x="4554712" y="2382802"/>
            <a:ext cx="2903680" cy="21220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572610B-6030-47AF-BDDA-BF1224C6B2D5}"/>
              </a:ext>
            </a:extLst>
          </p:cNvPr>
          <p:cNvSpPr txBox="1"/>
          <p:nvPr/>
        </p:nvSpPr>
        <p:spPr>
          <a:xfrm>
            <a:off x="7586821" y="2351232"/>
            <a:ext cx="447675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700" dirty="0"/>
              <a:t>We hosted 10 summer/winter schools with 30 – 55 participants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700" dirty="0"/>
              <a:t>Organized by Adela </a:t>
            </a:r>
            <a:r>
              <a:rPr lang="en-NL" sz="1700" dirty="0" err="1"/>
              <a:t>Isvoranu</a:t>
            </a:r>
            <a:endParaRPr lang="en-NL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700" dirty="0"/>
              <a:t>We have been invited to give workshops all over the world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700" dirty="0"/>
              <a:t>e.g., USA, Brazil, EU, Switzerland, Taiwan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sz="1700" dirty="0"/>
              <a:t>We are currently writing a textbook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L" sz="1700" dirty="0"/>
              <a:t>Contract with Taylor &amp; Francis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CD2CA9-1C7A-497A-AF3A-2E008130B201}"/>
              </a:ext>
            </a:extLst>
          </p:cNvPr>
          <p:cNvSpPr txBox="1"/>
          <p:nvPr/>
        </p:nvSpPr>
        <p:spPr>
          <a:xfrm>
            <a:off x="711009" y="-1"/>
            <a:ext cx="11480990" cy="2615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Methodological / tutorial papers I main-authored:</a:t>
            </a:r>
            <a:br>
              <a:rPr lang="en-NL" dirty="0"/>
            </a:br>
            <a:endParaRPr lang="en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i="1" dirty="0"/>
              <a:t>Journal of Statistical Software </a:t>
            </a:r>
            <a:r>
              <a:rPr lang="en-NL" dirty="0"/>
              <a:t>(DOI:</a:t>
            </a:r>
            <a:r>
              <a:rPr lang="en-US" dirty="0"/>
              <a:t>10.18637/jss.v048.i04</a:t>
            </a:r>
            <a:r>
              <a:rPr lang="en-NL" dirty="0"/>
              <a:t>) – 1249 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i="1" dirty="0" err="1"/>
              <a:t>Behavior</a:t>
            </a:r>
            <a:r>
              <a:rPr lang="en-NL" i="1" dirty="0"/>
              <a:t> Research Methods </a:t>
            </a:r>
            <a:r>
              <a:rPr lang="en-NL" dirty="0"/>
              <a:t>(DOI:</a:t>
            </a:r>
            <a:r>
              <a:rPr lang="en-US" dirty="0"/>
              <a:t>10.3758/s13428-017-0862-1</a:t>
            </a:r>
            <a:r>
              <a:rPr lang="en-NL" dirty="0"/>
              <a:t>) – 805 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i="1" dirty="0"/>
              <a:t>Psychological Methods</a:t>
            </a:r>
            <a:r>
              <a:rPr lang="en-NL" dirty="0"/>
              <a:t> (DOI:</a:t>
            </a:r>
            <a:r>
              <a:rPr lang="en-US" dirty="0"/>
              <a:t>10.1037/met0000167</a:t>
            </a:r>
            <a:r>
              <a:rPr lang="en-NL" dirty="0"/>
              <a:t>) – 513 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i="1" dirty="0"/>
              <a:t>Multivariate </a:t>
            </a:r>
            <a:r>
              <a:rPr lang="en-NL" i="1" dirty="0" err="1"/>
              <a:t>Behavioral</a:t>
            </a:r>
            <a:r>
              <a:rPr lang="en-NL" i="1" dirty="0"/>
              <a:t> Research</a:t>
            </a:r>
            <a:r>
              <a:rPr lang="en-NL" dirty="0"/>
              <a:t> (DOI:10.1080/00273171.2018.1454823) – 247 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i="1" dirty="0"/>
              <a:t>Handbook chapter</a:t>
            </a:r>
            <a:r>
              <a:rPr lang="en-NL" dirty="0"/>
              <a:t> (</a:t>
            </a:r>
            <a:r>
              <a:rPr lang="en-US" dirty="0"/>
              <a:t>arXiv:1609.02818</a:t>
            </a:r>
            <a:r>
              <a:rPr lang="en-NL" dirty="0"/>
              <a:t>) – 228 citations</a:t>
            </a:r>
            <a:endParaRPr lang="en-NL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L" i="1" dirty="0"/>
              <a:t>Psychometrika </a:t>
            </a:r>
            <a:r>
              <a:rPr lang="en-NL" dirty="0"/>
              <a:t>(DOI:</a:t>
            </a:r>
            <a:r>
              <a:rPr lang="en-US" dirty="0"/>
              <a:t>10.1007/s11336-017-9557-x</a:t>
            </a:r>
            <a:r>
              <a:rPr lang="en-NL" dirty="0"/>
              <a:t>) – 214 citations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L" i="1" dirty="0"/>
          </a:p>
        </p:txBody>
      </p:sp>
    </p:spTree>
    <p:extLst>
      <p:ext uri="{BB962C8B-B14F-4D97-AF65-F5344CB8AC3E}">
        <p14:creationId xmlns:p14="http://schemas.microsoft.com/office/powerpoint/2010/main" val="36096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age result for earthquake disaster wallpaper">
            <a:extLst>
              <a:ext uri="{FF2B5EF4-FFF2-40B4-BE49-F238E27FC236}">
                <a16:creationId xmlns:a16="http://schemas.microsoft.com/office/drawing/2014/main" id="{59FD309B-6E49-44E7-A396-24D0AD62C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"/>
          <a:stretch/>
        </p:blipFill>
        <p:spPr bwMode="auto">
          <a:xfrm>
            <a:off x="0" y="-80962"/>
            <a:ext cx="12192000" cy="69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12" name="Picture 10" descr="Image result for PTSD word cloud">
            <a:extLst>
              <a:ext uri="{FF2B5EF4-FFF2-40B4-BE49-F238E27FC236}">
                <a16:creationId xmlns:a16="http://schemas.microsoft.com/office/drawing/2014/main" id="{00EE8E3D-91B5-4C3D-A327-0B2AC0BA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18" y="-479201"/>
            <a:ext cx="4084320" cy="31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329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Image result for earthquake disaster wallpaper">
            <a:extLst>
              <a:ext uri="{FF2B5EF4-FFF2-40B4-BE49-F238E27FC236}">
                <a16:creationId xmlns:a16="http://schemas.microsoft.com/office/drawing/2014/main" id="{59FD309B-6E49-44E7-A396-24D0AD62C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7"/>
          <a:stretch/>
        </p:blipFill>
        <p:spPr bwMode="auto">
          <a:xfrm>
            <a:off x="0" y="-80962"/>
            <a:ext cx="12192000" cy="693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27A2FE-8C0A-4C25-B9D7-DCF8D0B32E86}"/>
              </a:ext>
            </a:extLst>
          </p:cNvPr>
          <p:cNvSpPr/>
          <p:nvPr/>
        </p:nvSpPr>
        <p:spPr>
          <a:xfrm>
            <a:off x="3853683" y="213519"/>
            <a:ext cx="4452118" cy="6349999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F29CE1-4540-4079-B47A-F7255BBEFD15}"/>
              </a:ext>
            </a:extLst>
          </p:cNvPr>
          <p:cNvSpPr/>
          <p:nvPr/>
        </p:nvSpPr>
        <p:spPr>
          <a:xfrm>
            <a:off x="263525" y="2009775"/>
            <a:ext cx="3494909" cy="2657475"/>
          </a:xfrm>
          <a:prstGeom prst="rect">
            <a:avLst/>
          </a:prstGeom>
          <a:solidFill>
            <a:schemeClr val="tx1">
              <a:alpha val="94902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pic>
        <p:nvPicPr>
          <p:cNvPr id="28674" name="Picture 2" descr="Image result for Mike cheung">
            <a:extLst>
              <a:ext uri="{FF2B5EF4-FFF2-40B4-BE49-F238E27FC236}">
                <a16:creationId xmlns:a16="http://schemas.microsoft.com/office/drawing/2014/main" id="{F2CA1F71-7C7D-4D88-9247-9198C0BE8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91" y="2143520"/>
            <a:ext cx="14287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mage result for adela isvoranu">
            <a:extLst>
              <a:ext uri="{FF2B5EF4-FFF2-40B4-BE49-F238E27FC236}">
                <a16:creationId xmlns:a16="http://schemas.microsoft.com/office/drawing/2014/main" id="{0BF4F837-CCD2-434E-8B47-CB2A61191D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7" b="-98"/>
          <a:stretch/>
        </p:blipFill>
        <p:spPr bwMode="auto">
          <a:xfrm>
            <a:off x="394467" y="2143521"/>
            <a:ext cx="1523999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4583C2-BD27-4FC7-A9E7-930F81EE58BD}"/>
              </a:ext>
            </a:extLst>
          </p:cNvPr>
          <p:cNvSpPr txBox="1"/>
          <p:nvPr/>
        </p:nvSpPr>
        <p:spPr>
          <a:xfrm>
            <a:off x="394466" y="4286645"/>
            <a:ext cx="15239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1400" dirty="0">
                <a:solidFill>
                  <a:schemeClr val="bg1"/>
                </a:solidFill>
              </a:rPr>
              <a:t>A</a:t>
            </a:r>
            <a:r>
              <a:rPr lang="en-US" sz="1400" dirty="0">
                <a:solidFill>
                  <a:schemeClr val="bg1"/>
                </a:solidFill>
              </a:rPr>
              <a:t>d</a:t>
            </a:r>
            <a:r>
              <a:rPr lang="en-NL" sz="1400" dirty="0" err="1">
                <a:solidFill>
                  <a:schemeClr val="bg1"/>
                </a:solidFill>
              </a:rPr>
              <a:t>ela</a:t>
            </a:r>
            <a:r>
              <a:rPr lang="en-NL" sz="1400" dirty="0">
                <a:solidFill>
                  <a:schemeClr val="bg1"/>
                </a:solidFill>
              </a:rPr>
              <a:t> </a:t>
            </a:r>
            <a:r>
              <a:rPr lang="en-NL" sz="1400" dirty="0" err="1">
                <a:solidFill>
                  <a:schemeClr val="bg1"/>
                </a:solidFill>
              </a:rPr>
              <a:t>Isvoranu</a:t>
            </a:r>
            <a:endParaRPr lang="en-NL" sz="14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E6041E-033B-4369-9FB9-ED66BEC6D152}"/>
              </a:ext>
            </a:extLst>
          </p:cNvPr>
          <p:cNvSpPr txBox="1"/>
          <p:nvPr/>
        </p:nvSpPr>
        <p:spPr>
          <a:xfrm>
            <a:off x="2181990" y="4286645"/>
            <a:ext cx="1428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Mike Cheung</a:t>
            </a:r>
            <a:endParaRPr lang="en-NL" sz="1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C3F9F-8C79-4F00-AE95-790709305122}"/>
              </a:ext>
            </a:extLst>
          </p:cNvPr>
          <p:cNvSpPr txBox="1"/>
          <p:nvPr/>
        </p:nvSpPr>
        <p:spPr>
          <a:xfrm>
            <a:off x="3853683" y="213519"/>
            <a:ext cx="445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4000" dirty="0"/>
              <a:t>PTSD Meta-Analysis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11467E-2077-4B78-ACDF-1B9AF17A19A8}"/>
              </a:ext>
            </a:extLst>
          </p:cNvPr>
          <p:cNvSpPr txBox="1"/>
          <p:nvPr/>
        </p:nvSpPr>
        <p:spPr>
          <a:xfrm>
            <a:off x="3853683" y="921405"/>
            <a:ext cx="445211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Visit to NUS to start work on empirical meta-analysis of PTSD samples used for network analysis (1) and methodology for meta-analytic psychological network analysis (2).</a:t>
            </a:r>
            <a:br>
              <a:rPr lang="en-NL" dirty="0"/>
            </a:br>
            <a:endParaRPr lang="en-NL" dirty="0"/>
          </a:p>
          <a:p>
            <a:r>
              <a:rPr lang="en-NL" dirty="0"/>
              <a:t>33 articles (up to 2019) included leading to 52 samples, total sample size of </a:t>
            </a:r>
            <a:r>
              <a:rPr lang="en-NL" i="1" dirty="0"/>
              <a:t>n</a:t>
            </a:r>
            <a:r>
              <a:rPr lang="en-NL" dirty="0"/>
              <a:t> = 29,561.</a:t>
            </a:r>
          </a:p>
          <a:p>
            <a:endParaRPr lang="en-NL" dirty="0"/>
          </a:p>
          <a:p>
            <a:r>
              <a:rPr lang="en-NL" dirty="0"/>
              <a:t>Data </a:t>
            </a:r>
            <a:r>
              <a:rPr lang="en-NL" dirty="0" err="1"/>
              <a:t>analyzed</a:t>
            </a:r>
            <a:r>
              <a:rPr lang="en-NL" dirty="0"/>
              <a:t> using Meta-analytic Gaussian Network Aggregations (MAGNA) implemented in </a:t>
            </a:r>
            <a:r>
              <a:rPr lang="en-NL" i="1" dirty="0"/>
              <a:t>psychonetrics</a:t>
            </a:r>
            <a:r>
              <a:rPr lang="en-NL" dirty="0"/>
              <a:t>.</a:t>
            </a:r>
          </a:p>
          <a:p>
            <a:endParaRPr lang="en-NL" dirty="0"/>
          </a:p>
          <a:p>
            <a:r>
              <a:rPr lang="en-NL" sz="1600" dirty="0"/>
              <a:t>(1) </a:t>
            </a:r>
            <a:r>
              <a:rPr lang="en-NL" sz="1600" dirty="0" err="1"/>
              <a:t>Isvoranu</a:t>
            </a:r>
            <a:r>
              <a:rPr lang="en-NL" sz="1600" dirty="0"/>
              <a:t>, Epskamp &amp; Cheung: </a:t>
            </a:r>
            <a:r>
              <a:rPr lang="en-GB" sz="1600" dirty="0"/>
              <a:t>Network Models of Post-traumatic Stress Disorder: A Meta-analysis</a:t>
            </a:r>
            <a:r>
              <a:rPr lang="en-NL" sz="1600" dirty="0"/>
              <a:t> (</a:t>
            </a:r>
            <a:r>
              <a:rPr lang="en-US" sz="1600" dirty="0"/>
              <a:t>psyarxiv.com/8k4u6/</a:t>
            </a:r>
            <a:r>
              <a:rPr lang="en-NL" sz="1600" dirty="0"/>
              <a:t>) – in revision for the </a:t>
            </a:r>
            <a:r>
              <a:rPr lang="en-NL" sz="1600" i="1" dirty="0"/>
              <a:t>Journal of Abnormal Psychology.</a:t>
            </a:r>
          </a:p>
          <a:p>
            <a:pPr marL="342900" indent="-342900">
              <a:buAutoNum type="arabicParenBoth"/>
            </a:pPr>
            <a:endParaRPr lang="en-NL" sz="1600" i="1" dirty="0"/>
          </a:p>
          <a:p>
            <a:r>
              <a:rPr lang="en-NL" sz="1600" dirty="0"/>
              <a:t>(2) Epskamp, </a:t>
            </a:r>
            <a:r>
              <a:rPr lang="en-NL" sz="1600" dirty="0" err="1"/>
              <a:t>Isvoranu</a:t>
            </a:r>
            <a:r>
              <a:rPr lang="en-NL" sz="1600" dirty="0"/>
              <a:t> &amp; Cheung: </a:t>
            </a:r>
            <a:r>
              <a:rPr lang="en-US" sz="1600" dirty="0"/>
              <a:t>Meta-analytic Gaussian Network Aggregation</a:t>
            </a:r>
            <a:r>
              <a:rPr lang="en-NL" sz="1600" dirty="0"/>
              <a:t> (</a:t>
            </a:r>
            <a:r>
              <a:rPr lang="en-US" sz="1600" dirty="0"/>
              <a:t>psyarxiv.com/236w8/</a:t>
            </a:r>
            <a:r>
              <a:rPr lang="en-NL" sz="1600" dirty="0"/>
              <a:t>) – Accepted (pending revision) in </a:t>
            </a:r>
            <a:r>
              <a:rPr lang="en-NL" sz="1600" i="1" dirty="0"/>
              <a:t>Psychometrika.</a:t>
            </a:r>
            <a:endParaRPr lang="en-NL" sz="1600" dirty="0"/>
          </a:p>
        </p:txBody>
      </p:sp>
      <p:pic>
        <p:nvPicPr>
          <p:cNvPr id="14" name="Picture 10" descr="Image result for PTSD word cloud">
            <a:extLst>
              <a:ext uri="{FF2B5EF4-FFF2-40B4-BE49-F238E27FC236}">
                <a16:creationId xmlns:a16="http://schemas.microsoft.com/office/drawing/2014/main" id="{EDF8F9E5-5C0C-46BE-A7B9-F47FA33AC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18" y="-479201"/>
            <a:ext cx="4084320" cy="3154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257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8E0506-4FED-47A0-AD45-23DDF9F2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/>
          <a:stretch/>
        </p:blipFill>
        <p:spPr>
          <a:xfrm>
            <a:off x="6292989" y="0"/>
            <a:ext cx="5143500" cy="677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84A7A-6200-4262-93B2-6F85C2B14C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6600825" cy="660082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2836389-368A-4256-B503-2601F1D2B439}"/>
              </a:ext>
            </a:extLst>
          </p:cNvPr>
          <p:cNvSpPr txBox="1"/>
          <p:nvPr/>
        </p:nvSpPr>
        <p:spPr>
          <a:xfrm>
            <a:off x="0" y="-4763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Estimated pooled network</a:t>
            </a:r>
          </a:p>
        </p:txBody>
      </p:sp>
    </p:spTree>
    <p:extLst>
      <p:ext uri="{BB962C8B-B14F-4D97-AF65-F5344CB8AC3E}">
        <p14:creationId xmlns:p14="http://schemas.microsoft.com/office/powerpoint/2010/main" val="2189004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8E0506-4FED-47A0-AD45-23DDF9F2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/>
          <a:stretch/>
        </p:blipFill>
        <p:spPr>
          <a:xfrm>
            <a:off x="6292989" y="0"/>
            <a:ext cx="5143500" cy="677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84A7A-6200-4262-93B2-6F85C2B14C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6600825" cy="66008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8B5317-4E0F-4141-95FE-CA2CBBE51CEA}"/>
              </a:ext>
            </a:extLst>
          </p:cNvPr>
          <p:cNvSpPr/>
          <p:nvPr/>
        </p:nvSpPr>
        <p:spPr>
          <a:xfrm rot="399897">
            <a:off x="2914650" y="152400"/>
            <a:ext cx="2190750" cy="1033463"/>
          </a:xfrm>
          <a:prstGeom prst="roundRect">
            <a:avLst>
              <a:gd name="adj" fmla="val 41552"/>
            </a:avLst>
          </a:prstGeom>
          <a:solidFill>
            <a:srgbClr val="4472C4">
              <a:alpha val="20000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446E3-8818-49F0-8FF6-A17AE35C6F5F}"/>
              </a:ext>
            </a:extLst>
          </p:cNvPr>
          <p:cNvSpPr txBox="1"/>
          <p:nvPr/>
        </p:nvSpPr>
        <p:spPr>
          <a:xfrm>
            <a:off x="5157971" y="247650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Reactivity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E0BA80-06F9-47BF-AAF9-6BF3BCC7AB1B}"/>
              </a:ext>
            </a:extLst>
          </p:cNvPr>
          <p:cNvSpPr txBox="1"/>
          <p:nvPr/>
        </p:nvSpPr>
        <p:spPr>
          <a:xfrm>
            <a:off x="0" y="-4763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Estimated pooled network</a:t>
            </a:r>
          </a:p>
        </p:txBody>
      </p:sp>
    </p:spTree>
    <p:extLst>
      <p:ext uri="{BB962C8B-B14F-4D97-AF65-F5344CB8AC3E}">
        <p14:creationId xmlns:p14="http://schemas.microsoft.com/office/powerpoint/2010/main" val="19254945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8E0506-4FED-47A0-AD45-23DDF9F2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/>
          <a:stretch/>
        </p:blipFill>
        <p:spPr>
          <a:xfrm>
            <a:off x="6292989" y="0"/>
            <a:ext cx="5143500" cy="677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84A7A-6200-4262-93B2-6F85C2B14C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6600825" cy="66008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8B5317-4E0F-4141-95FE-CA2CBBE51CEA}"/>
              </a:ext>
            </a:extLst>
          </p:cNvPr>
          <p:cNvSpPr/>
          <p:nvPr/>
        </p:nvSpPr>
        <p:spPr>
          <a:xfrm rot="399897">
            <a:off x="2914650" y="152400"/>
            <a:ext cx="2190750" cy="1033463"/>
          </a:xfrm>
          <a:prstGeom prst="roundRect">
            <a:avLst>
              <a:gd name="adj" fmla="val 41552"/>
            </a:avLst>
          </a:prstGeom>
          <a:solidFill>
            <a:srgbClr val="4472C4">
              <a:alpha val="20000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446E3-8818-49F0-8FF6-A17AE35C6F5F}"/>
              </a:ext>
            </a:extLst>
          </p:cNvPr>
          <p:cNvSpPr txBox="1"/>
          <p:nvPr/>
        </p:nvSpPr>
        <p:spPr>
          <a:xfrm>
            <a:off x="5157971" y="247650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Reactivity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0DE14A-7233-403A-B261-F46A4A4A8A41}"/>
              </a:ext>
            </a:extLst>
          </p:cNvPr>
          <p:cNvSpPr/>
          <p:nvPr/>
        </p:nvSpPr>
        <p:spPr>
          <a:xfrm rot="3177133">
            <a:off x="1132673" y="892600"/>
            <a:ext cx="2190750" cy="1033463"/>
          </a:xfrm>
          <a:prstGeom prst="roundRect">
            <a:avLst>
              <a:gd name="adj" fmla="val 41552"/>
            </a:avLst>
          </a:prstGeom>
          <a:solidFill>
            <a:schemeClr val="accent2">
              <a:alpha val="2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06269-DAE4-444D-A4D9-6C8BC42B4128}"/>
              </a:ext>
            </a:extLst>
          </p:cNvPr>
          <p:cNvSpPr txBox="1"/>
          <p:nvPr/>
        </p:nvSpPr>
        <p:spPr>
          <a:xfrm>
            <a:off x="322307" y="299799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2"/>
                </a:solidFill>
              </a:rPr>
              <a:t>Avoidance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226EAA-2EE5-4329-B36C-6A51359BD84B}"/>
              </a:ext>
            </a:extLst>
          </p:cNvPr>
          <p:cNvSpPr txBox="1"/>
          <p:nvPr/>
        </p:nvSpPr>
        <p:spPr>
          <a:xfrm>
            <a:off x="0" y="-4763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Estimated pooled network</a:t>
            </a:r>
          </a:p>
        </p:txBody>
      </p:sp>
    </p:spTree>
    <p:extLst>
      <p:ext uri="{BB962C8B-B14F-4D97-AF65-F5344CB8AC3E}">
        <p14:creationId xmlns:p14="http://schemas.microsoft.com/office/powerpoint/2010/main" val="3415987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67CA1DE-2471-4415-894F-A245042463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5C27652-DC2D-48BC-B724-64BBE855E020}"/>
              </a:ext>
            </a:extLst>
          </p:cNvPr>
          <p:cNvSpPr/>
          <p:nvPr/>
        </p:nvSpPr>
        <p:spPr>
          <a:xfrm>
            <a:off x="5720435" y="431800"/>
            <a:ext cx="4837112" cy="4605338"/>
          </a:xfrm>
          <a:prstGeom prst="rect">
            <a:avLst/>
          </a:prstGeom>
          <a:solidFill>
            <a:srgbClr val="FFFFFF">
              <a:alpha val="8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8C477A-6476-418C-B4D2-41C180C7FCBB}"/>
              </a:ext>
            </a:extLst>
          </p:cNvPr>
          <p:cNvSpPr/>
          <p:nvPr/>
        </p:nvSpPr>
        <p:spPr>
          <a:xfrm>
            <a:off x="433389" y="431800"/>
            <a:ext cx="4837112" cy="4605338"/>
          </a:xfrm>
          <a:prstGeom prst="rect">
            <a:avLst/>
          </a:prstGeom>
          <a:solidFill>
            <a:srgbClr val="FFFFFF">
              <a:alpha val="8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90F83F-4C4D-40AC-A5A5-D99F98F062A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41624A-1DB7-4BE9-B90E-28CFB6B553A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B8AAFC-CA51-464B-8005-6276A094A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045" y="2402026"/>
            <a:ext cx="1399204" cy="2487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4A7EB9-5A60-4F31-8F12-3A7B5BBADB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57"/>
          <a:stretch/>
        </p:blipFill>
        <p:spPr>
          <a:xfrm>
            <a:off x="5845798" y="2402026"/>
            <a:ext cx="2953236" cy="2487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801FB1-2673-45D0-9489-4F8F500DA4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r="13406"/>
          <a:stretch/>
        </p:blipFill>
        <p:spPr>
          <a:xfrm>
            <a:off x="559367" y="2402026"/>
            <a:ext cx="3060700" cy="2487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030432B-985F-4862-9811-50AAC83816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028" y="2402026"/>
            <a:ext cx="1398524" cy="24874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12F8B8-221B-4048-94F4-A079ABDF4FAA}"/>
              </a:ext>
            </a:extLst>
          </p:cNvPr>
          <p:cNvSpPr txBox="1"/>
          <p:nvPr/>
        </p:nvSpPr>
        <p:spPr>
          <a:xfrm>
            <a:off x="433389" y="431800"/>
            <a:ext cx="4811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6000" dirty="0"/>
              <a:t>2015</a:t>
            </a:r>
          </a:p>
          <a:p>
            <a:pPr algn="ctr"/>
            <a:r>
              <a:rPr lang="en-NL" sz="2400" dirty="0"/>
              <a:t>N</a:t>
            </a:r>
            <a:r>
              <a:rPr lang="en-US" sz="2400" dirty="0" err="1"/>
              <a:t>anyang</a:t>
            </a:r>
            <a:r>
              <a:rPr lang="en-US" sz="2400" dirty="0"/>
              <a:t> </a:t>
            </a:r>
            <a:r>
              <a:rPr lang="en-NL" sz="2400" dirty="0"/>
              <a:t>T</a:t>
            </a:r>
            <a:r>
              <a:rPr lang="en-US" sz="2400" dirty="0" err="1"/>
              <a:t>echnological</a:t>
            </a:r>
            <a:r>
              <a:rPr lang="en-US" sz="2400" dirty="0"/>
              <a:t> </a:t>
            </a:r>
            <a:r>
              <a:rPr lang="en-NL" sz="2400" dirty="0"/>
              <a:t>U</a:t>
            </a:r>
            <a:r>
              <a:rPr lang="en-US" sz="2400" dirty="0" err="1"/>
              <a:t>niversity</a:t>
            </a:r>
            <a:r>
              <a:rPr lang="en-NL" sz="2400" dirty="0"/>
              <a:t>: Complexity Institute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539D1B-03F6-4142-92C3-6720A45180B6}"/>
              </a:ext>
            </a:extLst>
          </p:cNvPr>
          <p:cNvSpPr txBox="1"/>
          <p:nvPr/>
        </p:nvSpPr>
        <p:spPr>
          <a:xfrm>
            <a:off x="5720435" y="431800"/>
            <a:ext cx="48117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6000" dirty="0"/>
              <a:t>2019</a:t>
            </a:r>
          </a:p>
          <a:p>
            <a:pPr algn="ctr"/>
            <a:r>
              <a:rPr lang="en-NL" sz="2400" dirty="0"/>
              <a:t>National University of Singapore: Department of Psychology</a:t>
            </a:r>
          </a:p>
        </p:txBody>
      </p:sp>
    </p:spTree>
    <p:extLst>
      <p:ext uri="{BB962C8B-B14F-4D97-AF65-F5344CB8AC3E}">
        <p14:creationId xmlns:p14="http://schemas.microsoft.com/office/powerpoint/2010/main" val="34061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8E0506-4FED-47A0-AD45-23DDF9F2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/>
          <a:stretch/>
        </p:blipFill>
        <p:spPr>
          <a:xfrm>
            <a:off x="6292989" y="0"/>
            <a:ext cx="5143500" cy="677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84A7A-6200-4262-93B2-6F85C2B14C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6600825" cy="66008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8B5317-4E0F-4141-95FE-CA2CBBE51CEA}"/>
              </a:ext>
            </a:extLst>
          </p:cNvPr>
          <p:cNvSpPr/>
          <p:nvPr/>
        </p:nvSpPr>
        <p:spPr>
          <a:xfrm rot="399897">
            <a:off x="2914650" y="152400"/>
            <a:ext cx="2190750" cy="1033463"/>
          </a:xfrm>
          <a:prstGeom prst="roundRect">
            <a:avLst>
              <a:gd name="adj" fmla="val 41552"/>
            </a:avLst>
          </a:prstGeom>
          <a:solidFill>
            <a:srgbClr val="4472C4">
              <a:alpha val="20000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446E3-8818-49F0-8FF6-A17AE35C6F5F}"/>
              </a:ext>
            </a:extLst>
          </p:cNvPr>
          <p:cNvSpPr txBox="1"/>
          <p:nvPr/>
        </p:nvSpPr>
        <p:spPr>
          <a:xfrm>
            <a:off x="5157971" y="247650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Reactivity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0DE14A-7233-403A-B261-F46A4A4A8A41}"/>
              </a:ext>
            </a:extLst>
          </p:cNvPr>
          <p:cNvSpPr/>
          <p:nvPr/>
        </p:nvSpPr>
        <p:spPr>
          <a:xfrm rot="3177133">
            <a:off x="1132673" y="892600"/>
            <a:ext cx="2190750" cy="1033463"/>
          </a:xfrm>
          <a:prstGeom prst="roundRect">
            <a:avLst>
              <a:gd name="adj" fmla="val 41552"/>
            </a:avLst>
          </a:prstGeom>
          <a:solidFill>
            <a:schemeClr val="accent2">
              <a:alpha val="2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06269-DAE4-444D-A4D9-6C8BC42B4128}"/>
              </a:ext>
            </a:extLst>
          </p:cNvPr>
          <p:cNvSpPr txBox="1"/>
          <p:nvPr/>
        </p:nvSpPr>
        <p:spPr>
          <a:xfrm>
            <a:off x="322307" y="299799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2"/>
                </a:solidFill>
              </a:rPr>
              <a:t>Avoidance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56ED0B-A317-4121-AE0B-F39754906157}"/>
              </a:ext>
            </a:extLst>
          </p:cNvPr>
          <p:cNvSpPr/>
          <p:nvPr/>
        </p:nvSpPr>
        <p:spPr>
          <a:xfrm rot="21280636">
            <a:off x="-8841" y="2024307"/>
            <a:ext cx="2001159" cy="968116"/>
          </a:xfrm>
          <a:prstGeom prst="roundRect">
            <a:avLst>
              <a:gd name="adj" fmla="val 41552"/>
            </a:avLst>
          </a:prstGeom>
          <a:solidFill>
            <a:schemeClr val="accent6">
              <a:alpha val="2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AA6E0-2509-4193-8B37-44A48875DC03}"/>
              </a:ext>
            </a:extLst>
          </p:cNvPr>
          <p:cNvSpPr txBox="1"/>
          <p:nvPr/>
        </p:nvSpPr>
        <p:spPr>
          <a:xfrm>
            <a:off x="44412" y="1621392"/>
            <a:ext cx="181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6"/>
                </a:solidFill>
              </a:rPr>
              <a:t>Startle / vigilant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F97920-0435-40A2-8AB9-5E3DBAA99F79}"/>
              </a:ext>
            </a:extLst>
          </p:cNvPr>
          <p:cNvSpPr txBox="1"/>
          <p:nvPr/>
        </p:nvSpPr>
        <p:spPr>
          <a:xfrm>
            <a:off x="0" y="-4763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Estimated pooled network</a:t>
            </a:r>
          </a:p>
        </p:txBody>
      </p:sp>
    </p:spTree>
    <p:extLst>
      <p:ext uri="{BB962C8B-B14F-4D97-AF65-F5344CB8AC3E}">
        <p14:creationId xmlns:p14="http://schemas.microsoft.com/office/powerpoint/2010/main" val="33068914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8E0506-4FED-47A0-AD45-23DDF9F2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/>
          <a:stretch/>
        </p:blipFill>
        <p:spPr>
          <a:xfrm>
            <a:off x="6292989" y="0"/>
            <a:ext cx="5143500" cy="677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84A7A-6200-4262-93B2-6F85C2B14C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6600825" cy="66008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8B5317-4E0F-4141-95FE-CA2CBBE51CEA}"/>
              </a:ext>
            </a:extLst>
          </p:cNvPr>
          <p:cNvSpPr/>
          <p:nvPr/>
        </p:nvSpPr>
        <p:spPr>
          <a:xfrm rot="399897">
            <a:off x="2914650" y="152400"/>
            <a:ext cx="2190750" cy="1033463"/>
          </a:xfrm>
          <a:prstGeom prst="roundRect">
            <a:avLst>
              <a:gd name="adj" fmla="val 41552"/>
            </a:avLst>
          </a:prstGeom>
          <a:solidFill>
            <a:srgbClr val="4472C4">
              <a:alpha val="20000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446E3-8818-49F0-8FF6-A17AE35C6F5F}"/>
              </a:ext>
            </a:extLst>
          </p:cNvPr>
          <p:cNvSpPr txBox="1"/>
          <p:nvPr/>
        </p:nvSpPr>
        <p:spPr>
          <a:xfrm>
            <a:off x="5157971" y="247650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Reactivity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0DE14A-7233-403A-B261-F46A4A4A8A41}"/>
              </a:ext>
            </a:extLst>
          </p:cNvPr>
          <p:cNvSpPr/>
          <p:nvPr/>
        </p:nvSpPr>
        <p:spPr>
          <a:xfrm rot="3177133">
            <a:off x="1132673" y="892600"/>
            <a:ext cx="2190750" cy="1033463"/>
          </a:xfrm>
          <a:prstGeom prst="roundRect">
            <a:avLst>
              <a:gd name="adj" fmla="val 41552"/>
            </a:avLst>
          </a:prstGeom>
          <a:solidFill>
            <a:schemeClr val="accent2">
              <a:alpha val="2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06269-DAE4-444D-A4D9-6C8BC42B4128}"/>
              </a:ext>
            </a:extLst>
          </p:cNvPr>
          <p:cNvSpPr txBox="1"/>
          <p:nvPr/>
        </p:nvSpPr>
        <p:spPr>
          <a:xfrm>
            <a:off x="322307" y="299799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2"/>
                </a:solidFill>
              </a:rPr>
              <a:t>Avoidance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56ED0B-A317-4121-AE0B-F39754906157}"/>
              </a:ext>
            </a:extLst>
          </p:cNvPr>
          <p:cNvSpPr/>
          <p:nvPr/>
        </p:nvSpPr>
        <p:spPr>
          <a:xfrm rot="21280636">
            <a:off x="-8841" y="2024307"/>
            <a:ext cx="2001159" cy="968116"/>
          </a:xfrm>
          <a:prstGeom prst="roundRect">
            <a:avLst>
              <a:gd name="adj" fmla="val 41552"/>
            </a:avLst>
          </a:prstGeom>
          <a:solidFill>
            <a:schemeClr val="accent6">
              <a:alpha val="2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AA6E0-2509-4193-8B37-44A48875DC03}"/>
              </a:ext>
            </a:extLst>
          </p:cNvPr>
          <p:cNvSpPr txBox="1"/>
          <p:nvPr/>
        </p:nvSpPr>
        <p:spPr>
          <a:xfrm>
            <a:off x="44412" y="1621392"/>
            <a:ext cx="181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6"/>
                </a:solidFill>
              </a:rPr>
              <a:t>Startle / vigilant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1D5C14-878E-4741-AFEE-9112DC0451B5}"/>
              </a:ext>
            </a:extLst>
          </p:cNvPr>
          <p:cNvSpPr/>
          <p:nvPr/>
        </p:nvSpPr>
        <p:spPr>
          <a:xfrm rot="15419966">
            <a:off x="4363096" y="1135901"/>
            <a:ext cx="2297638" cy="2468973"/>
          </a:xfrm>
          <a:prstGeom prst="roundRect">
            <a:avLst>
              <a:gd name="adj" fmla="val 42172"/>
            </a:avLst>
          </a:prstGeom>
          <a:solidFill>
            <a:srgbClr val="7030A0">
              <a:alpha val="20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3857D-054D-45B3-A391-1E29161A58C4}"/>
              </a:ext>
            </a:extLst>
          </p:cNvPr>
          <p:cNvSpPr txBox="1"/>
          <p:nvPr/>
        </p:nvSpPr>
        <p:spPr>
          <a:xfrm>
            <a:off x="5836535" y="3324268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Reliving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A79C9D2-D968-4126-8EB9-BEF4BDA4F992}"/>
              </a:ext>
            </a:extLst>
          </p:cNvPr>
          <p:cNvSpPr txBox="1"/>
          <p:nvPr/>
        </p:nvSpPr>
        <p:spPr>
          <a:xfrm>
            <a:off x="0" y="-4763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Estimated pooled network</a:t>
            </a:r>
          </a:p>
        </p:txBody>
      </p:sp>
    </p:spTree>
    <p:extLst>
      <p:ext uri="{BB962C8B-B14F-4D97-AF65-F5344CB8AC3E}">
        <p14:creationId xmlns:p14="http://schemas.microsoft.com/office/powerpoint/2010/main" val="277687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18E0506-4FED-47A0-AD45-23DDF9F2D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0"/>
          <a:stretch/>
        </p:blipFill>
        <p:spPr>
          <a:xfrm>
            <a:off x="6292989" y="0"/>
            <a:ext cx="5143500" cy="67770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B84A7A-6200-4262-93B2-6F85C2B14C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587"/>
            <a:ext cx="6600825" cy="660082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8B5317-4E0F-4141-95FE-CA2CBBE51CEA}"/>
              </a:ext>
            </a:extLst>
          </p:cNvPr>
          <p:cNvSpPr/>
          <p:nvPr/>
        </p:nvSpPr>
        <p:spPr>
          <a:xfrm rot="399897">
            <a:off x="2914650" y="152400"/>
            <a:ext cx="2190750" cy="1033463"/>
          </a:xfrm>
          <a:prstGeom prst="roundRect">
            <a:avLst>
              <a:gd name="adj" fmla="val 41552"/>
            </a:avLst>
          </a:prstGeom>
          <a:solidFill>
            <a:srgbClr val="4472C4">
              <a:alpha val="20000"/>
            </a:srgb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446E3-8818-49F0-8FF6-A17AE35C6F5F}"/>
              </a:ext>
            </a:extLst>
          </p:cNvPr>
          <p:cNvSpPr txBox="1"/>
          <p:nvPr/>
        </p:nvSpPr>
        <p:spPr>
          <a:xfrm>
            <a:off x="5157971" y="247650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1"/>
                </a:solidFill>
              </a:rPr>
              <a:t>Reactivity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B0DE14A-7233-403A-B261-F46A4A4A8A41}"/>
              </a:ext>
            </a:extLst>
          </p:cNvPr>
          <p:cNvSpPr/>
          <p:nvPr/>
        </p:nvSpPr>
        <p:spPr>
          <a:xfrm rot="3177133">
            <a:off x="1132673" y="892600"/>
            <a:ext cx="2190750" cy="1033463"/>
          </a:xfrm>
          <a:prstGeom prst="roundRect">
            <a:avLst>
              <a:gd name="adj" fmla="val 41552"/>
            </a:avLst>
          </a:prstGeom>
          <a:solidFill>
            <a:schemeClr val="accent2">
              <a:alpha val="2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206269-DAE4-444D-A4D9-6C8BC42B4128}"/>
              </a:ext>
            </a:extLst>
          </p:cNvPr>
          <p:cNvSpPr txBox="1"/>
          <p:nvPr/>
        </p:nvSpPr>
        <p:spPr>
          <a:xfrm>
            <a:off x="322307" y="299799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2"/>
                </a:solidFill>
              </a:rPr>
              <a:t>Avoidance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56ED0B-A317-4121-AE0B-F39754906157}"/>
              </a:ext>
            </a:extLst>
          </p:cNvPr>
          <p:cNvSpPr/>
          <p:nvPr/>
        </p:nvSpPr>
        <p:spPr>
          <a:xfrm rot="21280636">
            <a:off x="-8841" y="2024307"/>
            <a:ext cx="2001159" cy="968116"/>
          </a:xfrm>
          <a:prstGeom prst="roundRect">
            <a:avLst>
              <a:gd name="adj" fmla="val 41552"/>
            </a:avLst>
          </a:prstGeom>
          <a:solidFill>
            <a:schemeClr val="accent6">
              <a:alpha val="20000"/>
            </a:schemeClr>
          </a:solidFill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6AA6E0-2509-4193-8B37-44A48875DC03}"/>
              </a:ext>
            </a:extLst>
          </p:cNvPr>
          <p:cNvSpPr txBox="1"/>
          <p:nvPr/>
        </p:nvSpPr>
        <p:spPr>
          <a:xfrm>
            <a:off x="44412" y="1621392"/>
            <a:ext cx="1817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6"/>
                </a:solidFill>
              </a:rPr>
              <a:t>Startle / vigilant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F1D5C14-878E-4741-AFEE-9112DC0451B5}"/>
              </a:ext>
            </a:extLst>
          </p:cNvPr>
          <p:cNvSpPr/>
          <p:nvPr/>
        </p:nvSpPr>
        <p:spPr>
          <a:xfrm rot="15419966">
            <a:off x="4363096" y="1135901"/>
            <a:ext cx="2297638" cy="2468973"/>
          </a:xfrm>
          <a:prstGeom prst="roundRect">
            <a:avLst>
              <a:gd name="adj" fmla="val 42172"/>
            </a:avLst>
          </a:prstGeom>
          <a:solidFill>
            <a:srgbClr val="7030A0">
              <a:alpha val="20000"/>
            </a:srgbClr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93857D-054D-45B3-A391-1E29161A58C4}"/>
              </a:ext>
            </a:extLst>
          </p:cNvPr>
          <p:cNvSpPr txBox="1"/>
          <p:nvPr/>
        </p:nvSpPr>
        <p:spPr>
          <a:xfrm>
            <a:off x="5836535" y="3324268"/>
            <a:ext cx="126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7030A0"/>
                </a:solidFill>
              </a:rPr>
              <a:t>Reliving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D3AD4A0-2340-4CCF-92C1-D0671B404E49}"/>
              </a:ext>
            </a:extLst>
          </p:cNvPr>
          <p:cNvSpPr/>
          <p:nvPr/>
        </p:nvSpPr>
        <p:spPr>
          <a:xfrm rot="14642739">
            <a:off x="2408760" y="4084016"/>
            <a:ext cx="2235720" cy="2841823"/>
          </a:xfrm>
          <a:prstGeom prst="roundRect">
            <a:avLst>
              <a:gd name="adj" fmla="val 41552"/>
            </a:avLst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FE4313-4BA3-44FA-B9E5-5D99CAFD53AC}"/>
              </a:ext>
            </a:extLst>
          </p:cNvPr>
          <p:cNvSpPr txBox="1"/>
          <p:nvPr/>
        </p:nvSpPr>
        <p:spPr>
          <a:xfrm>
            <a:off x="4636475" y="6142016"/>
            <a:ext cx="1261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Cognition / mood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AF103D-7D79-46C5-889B-9B7A0BBDAF7A}"/>
              </a:ext>
            </a:extLst>
          </p:cNvPr>
          <p:cNvSpPr/>
          <p:nvPr/>
        </p:nvSpPr>
        <p:spPr>
          <a:xfrm rot="14410914">
            <a:off x="2366408" y="2561062"/>
            <a:ext cx="975242" cy="2565908"/>
          </a:xfrm>
          <a:prstGeom prst="roundRect">
            <a:avLst>
              <a:gd name="adj" fmla="val 41552"/>
            </a:avLst>
          </a:prstGeom>
          <a:solidFill>
            <a:srgbClr val="E7E200">
              <a:alpha val="20000"/>
            </a:srgbClr>
          </a:solidFill>
          <a:ln w="28575">
            <a:solidFill>
              <a:srgbClr val="E7E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B7CBBA-ACDC-4CAC-808C-D99BDD82D3EC}"/>
              </a:ext>
            </a:extLst>
          </p:cNvPr>
          <p:cNvSpPr txBox="1"/>
          <p:nvPr/>
        </p:nvSpPr>
        <p:spPr>
          <a:xfrm>
            <a:off x="991738" y="4536952"/>
            <a:ext cx="995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accent4">
                    <a:lumMod val="50000"/>
                  </a:schemeClr>
                </a:solidFill>
              </a:rPr>
              <a:t>Arousal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C2E85B-3813-4CED-AF0E-EEF6809C0170}"/>
              </a:ext>
            </a:extLst>
          </p:cNvPr>
          <p:cNvSpPr txBox="1"/>
          <p:nvPr/>
        </p:nvSpPr>
        <p:spPr>
          <a:xfrm>
            <a:off x="0" y="-4763"/>
            <a:ext cx="2790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Estimated pooled network</a:t>
            </a:r>
          </a:p>
        </p:txBody>
      </p:sp>
    </p:spTree>
    <p:extLst>
      <p:ext uri="{BB962C8B-B14F-4D97-AF65-F5344CB8AC3E}">
        <p14:creationId xmlns:p14="http://schemas.microsoft.com/office/powerpoint/2010/main" val="1046334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27E0060-CF0C-427C-A154-E24877F5D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80960"/>
            <a:ext cx="6162675" cy="46220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FAB7CE-FDE3-4234-8B9D-5E9E7CC61A3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8215313" cy="65722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458841-1008-4144-994E-71925D101853}"/>
              </a:ext>
            </a:extLst>
          </p:cNvPr>
          <p:cNvSpPr txBox="1"/>
          <p:nvPr/>
        </p:nvSpPr>
        <p:spPr>
          <a:xfrm>
            <a:off x="0" y="-4763"/>
            <a:ext cx="2790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Cross-study heterogeneity on implied correlations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E9977A-273E-4E47-B8D2-1A1E607BC98A}"/>
              </a:ext>
            </a:extLst>
          </p:cNvPr>
          <p:cNvSpPr txBox="1"/>
          <p:nvPr/>
        </p:nvSpPr>
        <p:spPr>
          <a:xfrm>
            <a:off x="5634038" y="52385"/>
            <a:ext cx="1785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Centrality indices</a:t>
            </a:r>
          </a:p>
        </p:txBody>
      </p:sp>
    </p:spTree>
    <p:extLst>
      <p:ext uri="{BB962C8B-B14F-4D97-AF65-F5344CB8AC3E}">
        <p14:creationId xmlns:p14="http://schemas.microsoft.com/office/powerpoint/2010/main" val="3496877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theory wallpaper">
            <a:extLst>
              <a:ext uri="{FF2B5EF4-FFF2-40B4-BE49-F238E27FC236}">
                <a16:creationId xmlns:a16="http://schemas.microsoft.com/office/drawing/2014/main" id="{B0CD260B-97A6-4ECF-9D7D-FB71D3366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3813"/>
          <a:stretch/>
        </p:blipFill>
        <p:spPr bwMode="auto">
          <a:xfrm>
            <a:off x="0" y="-114301"/>
            <a:ext cx="12192000" cy="697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CD7AD8D-41E8-46A9-A48F-8EC3A08B2658}"/>
              </a:ext>
            </a:extLst>
          </p:cNvPr>
          <p:cNvSpPr/>
          <p:nvPr/>
        </p:nvSpPr>
        <p:spPr>
          <a:xfrm>
            <a:off x="263524" y="2956350"/>
            <a:ext cx="11915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b="1" spc="50" dirty="0">
                <a:ln w="9525" cmpd="sng">
                  <a:solidFill>
                    <a:schemeClr val="bg1">
                      <a:lumMod val="6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From Exploration to Theory Formation</a:t>
            </a:r>
            <a:endParaRPr lang="en-NL" sz="4800" b="1" spc="50" dirty="0">
              <a:ln w="9525" cmpd="sng">
                <a:solidFill>
                  <a:schemeClr val="bg1">
                    <a:lumMod val="65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5146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C67818-C13A-4161-9F8A-A22DB8510D94}"/>
              </a:ext>
            </a:extLst>
          </p:cNvPr>
          <p:cNvSpPr/>
          <p:nvPr/>
        </p:nvSpPr>
        <p:spPr>
          <a:xfrm>
            <a:off x="-3810" y="-5"/>
            <a:ext cx="12195810" cy="68579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6F0611-3A54-488E-88B2-CA2A24455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16" t="222" r="7816" b="-222"/>
          <a:stretch/>
        </p:blipFill>
        <p:spPr>
          <a:xfrm>
            <a:off x="8410778" y="-5"/>
            <a:ext cx="3781222" cy="68776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A9783E91-621D-4C46-AC1F-3F721D174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3529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>
            <a:extLst>
              <a:ext uri="{FF2B5EF4-FFF2-40B4-BE49-F238E27FC236}">
                <a16:creationId xmlns:a16="http://schemas.microsoft.com/office/drawing/2014/main" id="{B9F8B278-6398-4611-8D8C-8B7B5B904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63" y="-5"/>
            <a:ext cx="43529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DIA_uvalogo_g_Institute for Advanced Study">
            <a:extLst>
              <a:ext uri="{FF2B5EF4-FFF2-40B4-BE49-F238E27FC236}">
                <a16:creationId xmlns:a16="http://schemas.microsoft.com/office/drawing/2014/main" id="{B2B4E551-4F8F-40E9-8E85-39CAA8AA9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625" y="2987039"/>
            <a:ext cx="5805718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EE6C67C6-E0F0-4426-9B9F-3AF70C9D5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" y="3962400"/>
            <a:ext cx="43529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>
            <a:extLst>
              <a:ext uri="{FF2B5EF4-FFF2-40B4-BE49-F238E27FC236}">
                <a16:creationId xmlns:a16="http://schemas.microsoft.com/office/drawing/2014/main" id="{7DA575EC-1EA9-4DE7-B379-F1DA074A3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663" y="3962400"/>
            <a:ext cx="435292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7320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3FC5C-B509-4A7F-B69F-0A505D8C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3" r="11263"/>
          <a:stretch/>
        </p:blipFill>
        <p:spPr>
          <a:xfrm>
            <a:off x="0" y="0"/>
            <a:ext cx="12192000" cy="68800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4D186E-E54A-449A-A335-8561C57CF9A5}"/>
              </a:ext>
            </a:extLst>
          </p:cNvPr>
          <p:cNvGrpSpPr>
            <a:grpSpLocks noChangeAspect="1"/>
          </p:cNvGrpSpPr>
          <p:nvPr/>
        </p:nvGrpSpPr>
        <p:grpSpPr>
          <a:xfrm>
            <a:off x="4590190" y="895311"/>
            <a:ext cx="4451955" cy="3960888"/>
            <a:chOff x="4452038" y="1587502"/>
            <a:chExt cx="3383176" cy="3009999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3F0F7E-BF20-446A-82DB-503AF372EE1A}"/>
                </a:ext>
              </a:extLst>
            </p:cNvPr>
            <p:cNvGrpSpPr/>
            <p:nvPr/>
          </p:nvGrpSpPr>
          <p:grpSpPr>
            <a:xfrm>
              <a:off x="4452038" y="1587502"/>
              <a:ext cx="3383176" cy="3009999"/>
              <a:chOff x="1257033" y="2289313"/>
              <a:chExt cx="5183203" cy="3117851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A82C957-7756-4586-BBDB-C07CF8AEA829}"/>
                  </a:ext>
                </a:extLst>
              </p:cNvPr>
              <p:cNvSpPr/>
              <p:nvPr/>
            </p:nvSpPr>
            <p:spPr>
              <a:xfrm>
                <a:off x="2960365" y="2289313"/>
                <a:ext cx="1692965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Anxiety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72CCD5E-89E0-4A9A-8164-695FC2645CBF}"/>
                  </a:ext>
                </a:extLst>
              </p:cNvPr>
              <p:cNvSpPr/>
              <p:nvPr/>
            </p:nvSpPr>
            <p:spPr>
              <a:xfrm>
                <a:off x="3043939" y="4267477"/>
                <a:ext cx="1692965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8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Benzo-diazepine</a:t>
                </a:r>
                <a:endParaRPr lang="en-US" sz="108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2A902D7-BB0B-4113-B2A8-A5A939E8B507}"/>
                  </a:ext>
                </a:extLst>
              </p:cNvPr>
              <p:cNvSpPr/>
              <p:nvPr/>
            </p:nvSpPr>
            <p:spPr>
              <a:xfrm>
                <a:off x="4645049" y="3244056"/>
                <a:ext cx="1795187" cy="1139686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67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Tolerance</a:t>
                </a:r>
                <a:endParaRPr lang="en-US" sz="1167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9B68662-9A57-4FF1-B9C6-C8B1B59C6094}"/>
                  </a:ext>
                </a:extLst>
              </p:cNvPr>
              <p:cNvSpPr/>
              <p:nvPr/>
            </p:nvSpPr>
            <p:spPr>
              <a:xfrm>
                <a:off x="1257033" y="3289492"/>
                <a:ext cx="1871549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Stressor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4DAF673-12C7-4D74-A51D-67D1FE7C4B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3966" y="3838038"/>
                <a:ext cx="540618" cy="10200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2834078-D43D-42DB-BB88-3056CC01B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411" y="3410959"/>
                <a:ext cx="0" cy="891698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EE7FF57-B5B9-4F3C-A823-996726847C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3966" y="3378926"/>
                <a:ext cx="0" cy="888551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AF796DA-CD6E-419C-AA5F-1EFD9FF343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20354" y="4336869"/>
                <a:ext cx="441794" cy="21083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6096F3F-BDE3-46F1-B0BE-FA0C25348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354" y="3105802"/>
                <a:ext cx="335711" cy="27650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3DFE99-17D0-44BE-8F59-02C9D000F45B}"/>
                </a:ext>
              </a:extLst>
            </p:cNvPr>
            <p:cNvCxnSpPr>
              <a:cxnSpLocks/>
              <a:stCxn id="21" idx="7"/>
              <a:endCxn id="22" idx="3"/>
            </p:cNvCxnSpPr>
            <p:nvPr/>
          </p:nvCxnSpPr>
          <p:spPr>
            <a:xfrm flipV="1">
              <a:off x="6561588" y="3448349"/>
              <a:ext cx="273472" cy="210017"/>
            </a:xfrm>
            <a:prstGeom prst="straightConnector1">
              <a:avLst/>
            </a:prstGeom>
            <a:ln w="476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76395E6-6377-4B51-A831-ACBB09CCEF55}"/>
                  </a:ext>
                </a:extLst>
              </p:cNvPr>
              <p:cNvSpPr/>
              <p:nvPr/>
            </p:nvSpPr>
            <p:spPr>
              <a:xfrm>
                <a:off x="494857" y="841905"/>
                <a:ext cx="5060324" cy="3770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DE" sz="1667" b="1" dirty="0"/>
                  <a:t>Negative </a:t>
                </a:r>
                <a:r>
                  <a:rPr lang="de-DE" sz="1667" b="1" dirty="0" err="1"/>
                  <a:t>Emotionality</a:t>
                </a:r>
                <a:r>
                  <a:rPr lang="en-NL" sz="1667" b="1" dirty="0"/>
                  <a:t> (Anxiety)</a:t>
                </a:r>
                <a:r>
                  <a:rPr lang="de-DE" sz="1667" b="1" dirty="0"/>
                  <a:t>:</a:t>
                </a:r>
                <a:endParaRPr lang="de-DE" sz="15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𝑑𝑁𝐸</m:t>
                          </m:r>
                        </m:num>
                        <m:den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de-DE" sz="15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𝑆𝑡𝑟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de-DE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𝑇𝑜𝑙</m:t>
                              </m:r>
                              <m:r>
                                <a:rPr lang="de-DE" sz="1500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d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𝐴𝑣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de-DE" sz="15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𝑁𝐸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𝑁𝐸</m:t>
                          </m:r>
                        </m:e>
                      </m:d>
                    </m:oMath>
                  </m:oMathPara>
                </a14:m>
                <a:endParaRPr lang="de-DE" sz="1500" dirty="0"/>
              </a:p>
              <a:p>
                <a:endParaRPr lang="de-DE" sz="1500" dirty="0"/>
              </a:p>
              <a:p>
                <a:r>
                  <a:rPr lang="de-DE" sz="1667" b="1" dirty="0"/>
                  <a:t>Regulation (</a:t>
                </a:r>
                <a:r>
                  <a:rPr lang="en-NL" sz="1667" b="1" dirty="0"/>
                  <a:t>Benzodiazepine</a:t>
                </a:r>
                <a:r>
                  <a:rPr lang="de-DE" sz="1667" b="1" dirty="0"/>
                  <a:t>):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𝑑𝐴𝑣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de-DE" sz="15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15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𝑁𝐸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𝐴𝑣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de-DE" sz="15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𝐴𝑣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.∗(1−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𝐴𝑣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.)</m:t>
                      </m:r>
                    </m:oMath>
                  </m:oMathPara>
                </a14:m>
                <a:endParaRPr lang="de-DE" sz="1500" i="1" dirty="0"/>
              </a:p>
              <a:p>
                <a:endParaRPr lang="de-DE" sz="1667" b="1" dirty="0"/>
              </a:p>
              <a:p>
                <a:r>
                  <a:rPr lang="de-DE" sz="1667" b="1" dirty="0" err="1"/>
                  <a:t>Tolerance</a:t>
                </a:r>
                <a:r>
                  <a:rPr lang="de-DE" sz="1667" b="1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𝑑𝑇𝑜𝑙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.</m:t>
                          </m:r>
                        </m:num>
                        <m:den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de-DE" sz="1500" i="1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𝐴𝑣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.∗</m:t>
                      </m:r>
                      <m:d>
                        <m:dPr>
                          <m:ctrlPr>
                            <a:rPr lang="de-DE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𝑇𝑜𝑙</m:t>
                          </m:r>
                          <m:r>
                            <a:rPr lang="de-DE" sz="1500" i="1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d>
                      <m:r>
                        <a:rPr lang="de-DE" sz="15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𝐼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𝑇𝑜𝑙</m:t>
                      </m:r>
                      <m:r>
                        <a:rPr lang="de-DE" sz="1500" i="1">
                          <a:latin typeface="Cambria Math" panose="02040503050406030204" pitchFamily="18" charset="0"/>
                        </a:rPr>
                        <m:t>.)/7</m:t>
                      </m:r>
                    </m:oMath>
                  </m:oMathPara>
                </a14:m>
                <a:endParaRPr lang="de-DE" sz="1500" dirty="0"/>
              </a:p>
              <a:p>
                <a:endParaRPr lang="de-DE" sz="1667" dirty="0"/>
              </a:p>
              <a:p>
                <a:r>
                  <a:rPr lang="de-DE" sz="1667" b="1" dirty="0"/>
                  <a:t>Stressor: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𝑑𝑆𝑡𝑟</m:t>
                        </m:r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.</m:t>
                        </m:r>
                      </m:num>
                      <m:den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de-DE" sz="1500" i="1">
                        <a:latin typeface="Cambria Math" panose="02040503050406030204" pitchFamily="18" charset="0"/>
                      </a:rPr>
                      <m:t>=(</m:t>
                    </m:r>
                    <m:r>
                      <a:rPr lang="de-DE" sz="15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de-DE" sz="15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sz="1500" i="1">
                        <a:latin typeface="Cambria Math" panose="02040503050406030204" pitchFamily="18" charset="0"/>
                      </a:rPr>
                      <m:t>𝐴𝑣</m:t>
                    </m:r>
                    <m:r>
                      <a:rPr lang="de-DE" sz="1500" i="1">
                        <a:latin typeface="Cambria Math" panose="02040503050406030204" pitchFamily="18" charset="0"/>
                      </a:rPr>
                      <m:t>.∗</m:t>
                    </m:r>
                    <m:d>
                      <m:dPr>
                        <m:ctrlPr>
                          <a:rPr lang="de-DE" sz="15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𝑆𝑡𝑟</m:t>
                        </m:r>
                        <m:r>
                          <a:rPr lang="de-DE" sz="1500" i="1">
                            <a:latin typeface="Cambria Math" panose="02040503050406030204" pitchFamily="18" charset="0"/>
                          </a:rPr>
                          <m:t>.</m:t>
                        </m:r>
                      </m:e>
                    </m:d>
                    <m:r>
                      <a:rPr lang="de-DE" sz="15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sz="1500" i="1">
                        <a:latin typeface="Cambria Math" panose="02040503050406030204" pitchFamily="18" charset="0"/>
                      </a:rPr>
                      <m:t>𝐾</m:t>
                    </m:r>
                    <m:r>
                      <a:rPr lang="de-DE" sz="1500" i="1">
                        <a:latin typeface="Cambria Math" panose="02040503050406030204" pitchFamily="18" charset="0"/>
                      </a:rPr>
                      <m:t>∗</m:t>
                    </m:r>
                    <m:r>
                      <a:rPr lang="de-DE" sz="1500" i="1">
                        <a:latin typeface="Cambria Math" panose="02040503050406030204" pitchFamily="18" charset="0"/>
                      </a:rPr>
                      <m:t>𝑆𝑡𝑟</m:t>
                    </m:r>
                    <m:r>
                      <a:rPr lang="de-DE" sz="1500" i="1">
                        <a:latin typeface="Cambria Math" panose="02040503050406030204" pitchFamily="18" charset="0"/>
                      </a:rPr>
                      <m:t>.)</m:t>
                    </m:r>
                  </m:oMath>
                </a14:m>
                <a:r>
                  <a:rPr lang="de-DE" sz="1500" dirty="0"/>
                  <a:t>/7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76395E6-6377-4B51-A831-ACBB09CCEF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857" y="841905"/>
                <a:ext cx="5060324" cy="3770391"/>
              </a:xfrm>
              <a:prstGeom prst="rect">
                <a:avLst/>
              </a:prstGeom>
              <a:blipFill>
                <a:blip r:embed="rId3"/>
                <a:stretch>
                  <a:fillRect l="-723" t="-485"/>
                </a:stretch>
              </a:blipFill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05169601-D004-48F9-9FD1-BF2CA72F839C}"/>
              </a:ext>
            </a:extLst>
          </p:cNvPr>
          <p:cNvSpPr/>
          <p:nvPr/>
        </p:nvSpPr>
        <p:spPr>
          <a:xfrm>
            <a:off x="263525" y="4991421"/>
            <a:ext cx="588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Burger, J., van der Veen, D. C., </a:t>
            </a:r>
            <a:r>
              <a:rPr lang="en-US" sz="1000" dirty="0" err="1"/>
              <a:t>Robinaugh</a:t>
            </a:r>
            <a:r>
              <a:rPr lang="en-US" sz="1000" dirty="0"/>
              <a:t>, D. J., </a:t>
            </a:r>
            <a:r>
              <a:rPr lang="en-US" sz="1000" dirty="0" err="1"/>
              <a:t>Quax</a:t>
            </a:r>
            <a:r>
              <a:rPr lang="en-US" sz="1000" dirty="0"/>
              <a:t>, R., </a:t>
            </a:r>
            <a:r>
              <a:rPr lang="en-US" sz="1000" dirty="0" err="1"/>
              <a:t>Riese</a:t>
            </a:r>
            <a:r>
              <a:rPr lang="en-US" sz="1000" dirty="0"/>
              <a:t>, H., </a:t>
            </a:r>
            <a:r>
              <a:rPr lang="en-US" sz="1000" dirty="0" err="1"/>
              <a:t>Schoevers</a:t>
            </a:r>
            <a:r>
              <a:rPr lang="en-US" sz="1000" dirty="0"/>
              <a:t>, R. A., &amp; Epskamp, S. (2020). Bridging the gap between complexity science and clinical practice by formalizing idiographic theories: a computational model of functional analysis. </a:t>
            </a:r>
            <a:r>
              <a:rPr lang="en-US" sz="1000" i="1" dirty="0"/>
              <a:t>BMC medicine</a:t>
            </a:r>
            <a:r>
              <a:rPr lang="en-US" sz="1000" dirty="0"/>
              <a:t>, 18</a:t>
            </a:r>
            <a:r>
              <a:rPr lang="en-NL" sz="1000" dirty="0"/>
              <a:t>(1):99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525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3FC5C-B509-4A7F-B69F-0A505D8C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3" r="11263"/>
          <a:stretch/>
        </p:blipFill>
        <p:spPr>
          <a:xfrm>
            <a:off x="0" y="0"/>
            <a:ext cx="12192000" cy="68800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4D186E-E54A-449A-A335-8561C57CF9A5}"/>
              </a:ext>
            </a:extLst>
          </p:cNvPr>
          <p:cNvGrpSpPr>
            <a:grpSpLocks noChangeAspect="1"/>
          </p:cNvGrpSpPr>
          <p:nvPr/>
        </p:nvGrpSpPr>
        <p:grpSpPr>
          <a:xfrm>
            <a:off x="737861" y="895311"/>
            <a:ext cx="8262000" cy="3960888"/>
            <a:chOff x="1556669" y="1587502"/>
            <a:chExt cx="6278545" cy="300999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7A7B45B-CC4E-47FE-9029-AC92E4E9A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669" y="1775091"/>
              <a:ext cx="2571750" cy="2680416"/>
            </a:xfrm>
            <a:prstGeom prst="rect">
              <a:avLst/>
            </a:prstGeom>
            <a:ln w="635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498631-C6A1-4FB9-BAB3-F97A05C43BDE}"/>
                </a:ext>
              </a:extLst>
            </p:cNvPr>
            <p:cNvSpPr txBox="1"/>
            <p:nvPr/>
          </p:nvSpPr>
          <p:spPr>
            <a:xfrm>
              <a:off x="2052345" y="2048665"/>
              <a:ext cx="582211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Anxiety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5276272-F8C2-439C-BC2B-BE65169C2F9C}"/>
                </a:ext>
              </a:extLst>
            </p:cNvPr>
            <p:cNvSpPr txBox="1"/>
            <p:nvPr/>
          </p:nvSpPr>
          <p:spPr>
            <a:xfrm>
              <a:off x="3122728" y="2050356"/>
              <a:ext cx="978153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Benzodiazepine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11A6F2-AF9C-46E1-B8F6-82D2105AD915}"/>
                </a:ext>
              </a:extLst>
            </p:cNvPr>
            <p:cNvSpPr txBox="1"/>
            <p:nvPr/>
          </p:nvSpPr>
          <p:spPr>
            <a:xfrm>
              <a:off x="2007262" y="3293703"/>
              <a:ext cx="671979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Tolerance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7EB14F1-C155-4D6F-9F8A-4863429B7F2F}"/>
                </a:ext>
              </a:extLst>
            </p:cNvPr>
            <p:cNvSpPr txBox="1"/>
            <p:nvPr/>
          </p:nvSpPr>
          <p:spPr>
            <a:xfrm>
              <a:off x="3364687" y="3289660"/>
              <a:ext cx="582211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Stressor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F29205-85BF-495C-87B7-513811A118F3}"/>
                </a:ext>
              </a:extLst>
            </p:cNvPr>
            <p:cNvSpPr txBox="1"/>
            <p:nvPr/>
          </p:nvSpPr>
          <p:spPr>
            <a:xfrm>
              <a:off x="1556669" y="1775090"/>
              <a:ext cx="2571750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876" dirty="0">
                <a:latin typeface="Book Antiqua" panose="02040602050305030304" pitchFamily="18" charset="0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C3F0F7E-BF20-446A-82DB-503AF372EE1A}"/>
                </a:ext>
              </a:extLst>
            </p:cNvPr>
            <p:cNvGrpSpPr/>
            <p:nvPr/>
          </p:nvGrpSpPr>
          <p:grpSpPr>
            <a:xfrm>
              <a:off x="4452038" y="1587502"/>
              <a:ext cx="3383176" cy="3009999"/>
              <a:chOff x="1257033" y="2289313"/>
              <a:chExt cx="5183203" cy="3117851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4A82C957-7756-4586-BBDB-C07CF8AEA829}"/>
                  </a:ext>
                </a:extLst>
              </p:cNvPr>
              <p:cNvSpPr/>
              <p:nvPr/>
            </p:nvSpPr>
            <p:spPr>
              <a:xfrm>
                <a:off x="2960365" y="2289313"/>
                <a:ext cx="1692965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Anxiety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72CCD5E-89E0-4A9A-8164-695FC2645CBF}"/>
                  </a:ext>
                </a:extLst>
              </p:cNvPr>
              <p:cNvSpPr/>
              <p:nvPr/>
            </p:nvSpPr>
            <p:spPr>
              <a:xfrm>
                <a:off x="3043939" y="4267477"/>
                <a:ext cx="1692965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8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Benzo-diazepine</a:t>
                </a:r>
                <a:endParaRPr lang="en-US" sz="108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42A902D7-BB0B-4113-B2A8-A5A939E8B507}"/>
                  </a:ext>
                </a:extLst>
              </p:cNvPr>
              <p:cNvSpPr/>
              <p:nvPr/>
            </p:nvSpPr>
            <p:spPr>
              <a:xfrm>
                <a:off x="4645049" y="3244056"/>
                <a:ext cx="1795187" cy="1139686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67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Tolerance</a:t>
                </a:r>
                <a:endParaRPr lang="en-US" sz="1167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9B68662-9A57-4FF1-B9C6-C8B1B59C6094}"/>
                  </a:ext>
                </a:extLst>
              </p:cNvPr>
              <p:cNvSpPr/>
              <p:nvPr/>
            </p:nvSpPr>
            <p:spPr>
              <a:xfrm>
                <a:off x="1257033" y="3289492"/>
                <a:ext cx="1871549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Stressor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24DAF673-12C7-4D74-A51D-67D1FE7C4BD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3966" y="3838038"/>
                <a:ext cx="540618" cy="10200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D2834078-D43D-42DB-BB88-3056CC01BD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411" y="3410959"/>
                <a:ext cx="0" cy="891698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EE7FF57-B5B9-4F3C-A823-996726847C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3966" y="3378926"/>
                <a:ext cx="0" cy="888551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AF796DA-CD6E-419C-AA5F-1EFD9FF3430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20354" y="4336869"/>
                <a:ext cx="441794" cy="21083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6096F3F-BDE3-46F1-B0BE-FA0C2534837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354" y="3105802"/>
                <a:ext cx="335711" cy="27650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D3DFE99-17D0-44BE-8F59-02C9D000F45B}"/>
                </a:ext>
              </a:extLst>
            </p:cNvPr>
            <p:cNvCxnSpPr>
              <a:cxnSpLocks/>
              <a:stCxn id="21" idx="7"/>
              <a:endCxn id="22" idx="3"/>
            </p:cNvCxnSpPr>
            <p:nvPr/>
          </p:nvCxnSpPr>
          <p:spPr>
            <a:xfrm flipV="1">
              <a:off x="6561588" y="3448349"/>
              <a:ext cx="273472" cy="210017"/>
            </a:xfrm>
            <a:prstGeom prst="straightConnector1">
              <a:avLst/>
            </a:prstGeom>
            <a:ln w="476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C5B49-07E8-4591-97AE-8B4951168BB5}"/>
              </a:ext>
            </a:extLst>
          </p:cNvPr>
          <p:cNvSpPr/>
          <p:nvPr/>
        </p:nvSpPr>
        <p:spPr>
          <a:xfrm>
            <a:off x="263525" y="4991421"/>
            <a:ext cx="588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Burger, J., van der Veen, D. C., </a:t>
            </a:r>
            <a:r>
              <a:rPr lang="en-US" sz="1000" dirty="0" err="1"/>
              <a:t>Robinaugh</a:t>
            </a:r>
            <a:r>
              <a:rPr lang="en-US" sz="1000" dirty="0"/>
              <a:t>, D. J., </a:t>
            </a:r>
            <a:r>
              <a:rPr lang="en-US" sz="1000" dirty="0" err="1"/>
              <a:t>Quax</a:t>
            </a:r>
            <a:r>
              <a:rPr lang="en-US" sz="1000" dirty="0"/>
              <a:t>, R., </a:t>
            </a:r>
            <a:r>
              <a:rPr lang="en-US" sz="1000" dirty="0" err="1"/>
              <a:t>Riese</a:t>
            </a:r>
            <a:r>
              <a:rPr lang="en-US" sz="1000" dirty="0"/>
              <a:t>, H., </a:t>
            </a:r>
            <a:r>
              <a:rPr lang="en-US" sz="1000" dirty="0" err="1"/>
              <a:t>Schoevers</a:t>
            </a:r>
            <a:r>
              <a:rPr lang="en-US" sz="1000" dirty="0"/>
              <a:t>, R. A., &amp; Epskamp, S. (2020). Bridging the gap between complexity science and clinical practice by formalizing idiographic theories: a computational model of functional analysis. </a:t>
            </a:r>
            <a:r>
              <a:rPr lang="en-US" sz="1000" i="1" dirty="0"/>
              <a:t>BMC medicine</a:t>
            </a:r>
            <a:r>
              <a:rPr lang="en-US" sz="1000" dirty="0"/>
              <a:t>, 18</a:t>
            </a:r>
            <a:r>
              <a:rPr lang="en-NL" sz="1000" dirty="0"/>
              <a:t>(1):99</a:t>
            </a:r>
            <a:r>
              <a:rPr lang="en-US" sz="1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61504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3FC5C-B509-4A7F-B69F-0A505D8C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3" r="11263"/>
          <a:stretch/>
        </p:blipFill>
        <p:spPr>
          <a:xfrm>
            <a:off x="0" y="0"/>
            <a:ext cx="12192000" cy="68800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C5B49-07E8-4591-97AE-8B4951168BB5}"/>
              </a:ext>
            </a:extLst>
          </p:cNvPr>
          <p:cNvSpPr/>
          <p:nvPr/>
        </p:nvSpPr>
        <p:spPr>
          <a:xfrm>
            <a:off x="263525" y="4991421"/>
            <a:ext cx="588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Burger, J., van der Veen, D. C., </a:t>
            </a:r>
            <a:r>
              <a:rPr lang="en-US" sz="1000" dirty="0" err="1"/>
              <a:t>Robinaugh</a:t>
            </a:r>
            <a:r>
              <a:rPr lang="en-US" sz="1000" dirty="0"/>
              <a:t>, D. J., </a:t>
            </a:r>
            <a:r>
              <a:rPr lang="en-US" sz="1000" dirty="0" err="1"/>
              <a:t>Quax</a:t>
            </a:r>
            <a:r>
              <a:rPr lang="en-US" sz="1000" dirty="0"/>
              <a:t>, R., </a:t>
            </a:r>
            <a:r>
              <a:rPr lang="en-US" sz="1000" dirty="0" err="1"/>
              <a:t>Riese</a:t>
            </a:r>
            <a:r>
              <a:rPr lang="en-US" sz="1000" dirty="0"/>
              <a:t>, H., </a:t>
            </a:r>
            <a:r>
              <a:rPr lang="en-US" sz="1000" dirty="0" err="1"/>
              <a:t>Schoevers</a:t>
            </a:r>
            <a:r>
              <a:rPr lang="en-US" sz="1000" dirty="0"/>
              <a:t>, R. A., &amp; Epskamp, S. (2020). Bridging the gap between complexity science and clinical practice by formalizing idiographic theories: a computational model of functional analysis. </a:t>
            </a:r>
            <a:r>
              <a:rPr lang="en-US" sz="1000" i="1" dirty="0"/>
              <a:t>BMC medicine</a:t>
            </a:r>
            <a:r>
              <a:rPr lang="en-US" sz="1000" dirty="0"/>
              <a:t>, 18</a:t>
            </a:r>
            <a:r>
              <a:rPr lang="en-NL" sz="1000" dirty="0"/>
              <a:t>(1):99</a:t>
            </a:r>
            <a:r>
              <a:rPr lang="en-US" sz="1000" dirty="0"/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BA0A0F5-CC4E-42BD-96EB-F624C9F37489}"/>
              </a:ext>
            </a:extLst>
          </p:cNvPr>
          <p:cNvGrpSpPr>
            <a:grpSpLocks noChangeAspect="1"/>
          </p:cNvGrpSpPr>
          <p:nvPr/>
        </p:nvGrpSpPr>
        <p:grpSpPr>
          <a:xfrm>
            <a:off x="737861" y="900429"/>
            <a:ext cx="8262000" cy="3960887"/>
            <a:chOff x="1556669" y="1587502"/>
            <a:chExt cx="6278545" cy="30099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A513E3B-8EB2-4B3A-B701-69CEA05FB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669" y="1776261"/>
              <a:ext cx="2571750" cy="2680416"/>
            </a:xfrm>
            <a:prstGeom prst="rect">
              <a:avLst/>
            </a:prstGeom>
            <a:ln w="635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D5B581C-31FE-4504-B983-CAA967454DD2}"/>
                </a:ext>
              </a:extLst>
            </p:cNvPr>
            <p:cNvSpPr txBox="1"/>
            <p:nvPr/>
          </p:nvSpPr>
          <p:spPr>
            <a:xfrm>
              <a:off x="2007262" y="3293703"/>
              <a:ext cx="671979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Tolerance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F0B8C00-F818-4317-8B1E-26F4DBDBF041}"/>
                </a:ext>
              </a:extLst>
            </p:cNvPr>
            <p:cNvSpPr txBox="1"/>
            <p:nvPr/>
          </p:nvSpPr>
          <p:spPr>
            <a:xfrm>
              <a:off x="3364687" y="3289660"/>
              <a:ext cx="582211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Stressor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898C25-224D-48A8-B08E-0116A9A5DF60}"/>
                </a:ext>
              </a:extLst>
            </p:cNvPr>
            <p:cNvSpPr txBox="1"/>
            <p:nvPr/>
          </p:nvSpPr>
          <p:spPr>
            <a:xfrm>
              <a:off x="1556669" y="1775090"/>
              <a:ext cx="2571750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876" dirty="0">
                <a:latin typeface="Book Antiqua" panose="02040602050305030304" pitchFamily="18" charset="0"/>
              </a:endParaRPr>
            </a:p>
          </p:txBody>
        </p:sp>
        <p:sp>
          <p:nvSpPr>
            <p:cNvPr id="35" name="Rounded Rectangle 26">
              <a:extLst>
                <a:ext uri="{FF2B5EF4-FFF2-40B4-BE49-F238E27FC236}">
                  <a16:creationId xmlns:a16="http://schemas.microsoft.com/office/drawing/2014/main" id="{F2170B85-0B7B-4F58-964F-B34686C73217}"/>
                </a:ext>
              </a:extLst>
            </p:cNvPr>
            <p:cNvSpPr/>
            <p:nvPr/>
          </p:nvSpPr>
          <p:spPr>
            <a:xfrm>
              <a:off x="3407954" y="2284685"/>
              <a:ext cx="152526" cy="483661"/>
            </a:xfrm>
            <a:prstGeom prst="roundRect">
              <a:avLst/>
            </a:prstGeom>
            <a:solidFill>
              <a:srgbClr val="1A4963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6">
                <a:latin typeface="Book Antiqua" panose="02040602050305030304" pitchFamily="18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D52213D-2E37-476B-9450-053381FFB5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4860" y="2743293"/>
              <a:ext cx="1220443" cy="807098"/>
            </a:xfrm>
            <a:prstGeom prst="straightConnector1">
              <a:avLst/>
            </a:prstGeom>
            <a:ln w="28575">
              <a:solidFill>
                <a:srgbClr val="1A4963">
                  <a:alpha val="68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E20EE6A-520E-48B5-9E69-2556D6BEF8E5}"/>
                </a:ext>
              </a:extLst>
            </p:cNvPr>
            <p:cNvCxnSpPr>
              <a:cxnSpLocks/>
            </p:cNvCxnSpPr>
            <p:nvPr/>
          </p:nvCxnSpPr>
          <p:spPr>
            <a:xfrm>
              <a:off x="3483582" y="2768345"/>
              <a:ext cx="0" cy="830912"/>
            </a:xfrm>
            <a:prstGeom prst="straightConnector1">
              <a:avLst/>
            </a:prstGeom>
            <a:ln w="28575">
              <a:solidFill>
                <a:srgbClr val="1A4963">
                  <a:alpha val="68000"/>
                </a:srgb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6FA5D4E-A5F2-4B36-8AAB-8AEE157D1E07}"/>
                </a:ext>
              </a:extLst>
            </p:cNvPr>
            <p:cNvSpPr txBox="1"/>
            <p:nvPr/>
          </p:nvSpPr>
          <p:spPr>
            <a:xfrm>
              <a:off x="2052345" y="2048665"/>
              <a:ext cx="582211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Anxiety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B77FD9-BAE1-4CDC-87CE-E23AF0BBF743}"/>
                </a:ext>
              </a:extLst>
            </p:cNvPr>
            <p:cNvSpPr txBox="1"/>
            <p:nvPr/>
          </p:nvSpPr>
          <p:spPr>
            <a:xfrm>
              <a:off x="3122728" y="2050356"/>
              <a:ext cx="978153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Benzodiazepine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7A6639A-62F8-4079-BB10-4C570B89AD7F}"/>
                </a:ext>
              </a:extLst>
            </p:cNvPr>
            <p:cNvGrpSpPr/>
            <p:nvPr/>
          </p:nvGrpSpPr>
          <p:grpSpPr>
            <a:xfrm>
              <a:off x="4452038" y="1587502"/>
              <a:ext cx="3383176" cy="3009999"/>
              <a:chOff x="1257033" y="2289313"/>
              <a:chExt cx="5183203" cy="3117851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7B4D2B8D-E10E-4E76-A8BB-C42EEAE22136}"/>
                  </a:ext>
                </a:extLst>
              </p:cNvPr>
              <p:cNvSpPr/>
              <p:nvPr/>
            </p:nvSpPr>
            <p:spPr>
              <a:xfrm>
                <a:off x="2960365" y="2289313"/>
                <a:ext cx="1692965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Anxiety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DFB2328-C073-42B0-AF07-31AE990E1BD7}"/>
                  </a:ext>
                </a:extLst>
              </p:cNvPr>
              <p:cNvSpPr/>
              <p:nvPr/>
            </p:nvSpPr>
            <p:spPr>
              <a:xfrm>
                <a:off x="3043939" y="4267477"/>
                <a:ext cx="1692965" cy="1139687"/>
              </a:xfrm>
              <a:prstGeom prst="ellipse">
                <a:avLst/>
              </a:prstGeom>
              <a:solidFill>
                <a:schemeClr val="accent4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8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Benzo-diazepine</a:t>
                </a:r>
                <a:endParaRPr lang="en-US" sz="108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DB714D78-DD35-4B39-BECA-20E11A9E65CF}"/>
                  </a:ext>
                </a:extLst>
              </p:cNvPr>
              <p:cNvSpPr/>
              <p:nvPr/>
            </p:nvSpPr>
            <p:spPr>
              <a:xfrm>
                <a:off x="4645049" y="3244056"/>
                <a:ext cx="1795187" cy="1139686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67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Tolerance</a:t>
                </a:r>
                <a:endParaRPr lang="en-US" sz="1167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A2ACE856-AA86-45D3-9E71-7D34BC2A4A37}"/>
                  </a:ext>
                </a:extLst>
              </p:cNvPr>
              <p:cNvSpPr/>
              <p:nvPr/>
            </p:nvSpPr>
            <p:spPr>
              <a:xfrm>
                <a:off x="1257033" y="3289492"/>
                <a:ext cx="1871549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Stressor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ED7E614B-529B-4C2A-8BD1-6FF606A4C9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3966" y="3838038"/>
                <a:ext cx="540618" cy="10200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FBEAAEBC-A4A8-4C81-82A9-7977C98E1B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411" y="3410959"/>
                <a:ext cx="0" cy="891698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23241B78-DE94-4186-9DD2-49E9B2016F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3966" y="3378926"/>
                <a:ext cx="0" cy="888551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CD15777E-0EB2-4570-9E39-05C02AC0F2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20354" y="4336869"/>
                <a:ext cx="441794" cy="21083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0420F6E3-E2B1-4D73-9FD8-BD14F185FE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354" y="3105802"/>
                <a:ext cx="335711" cy="27650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235F43B-3EF3-442D-9DF1-9379A2784DF4}"/>
                </a:ext>
              </a:extLst>
            </p:cNvPr>
            <p:cNvCxnSpPr>
              <a:cxnSpLocks/>
              <a:stCxn id="43" idx="7"/>
              <a:endCxn id="44" idx="3"/>
            </p:cNvCxnSpPr>
            <p:nvPr/>
          </p:nvCxnSpPr>
          <p:spPr>
            <a:xfrm flipV="1">
              <a:off x="6561588" y="3448349"/>
              <a:ext cx="273472" cy="210017"/>
            </a:xfrm>
            <a:prstGeom prst="straightConnector1">
              <a:avLst/>
            </a:prstGeom>
            <a:ln w="476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72773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3FC5C-B509-4A7F-B69F-0A505D8C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3" r="11263"/>
          <a:stretch/>
        </p:blipFill>
        <p:spPr>
          <a:xfrm>
            <a:off x="0" y="0"/>
            <a:ext cx="12192000" cy="68800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C5B49-07E8-4591-97AE-8B4951168BB5}"/>
              </a:ext>
            </a:extLst>
          </p:cNvPr>
          <p:cNvSpPr/>
          <p:nvPr/>
        </p:nvSpPr>
        <p:spPr>
          <a:xfrm>
            <a:off x="263525" y="4991421"/>
            <a:ext cx="588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Burger, J., van der Veen, D. C., </a:t>
            </a:r>
            <a:r>
              <a:rPr lang="en-US" sz="1000" dirty="0" err="1"/>
              <a:t>Robinaugh</a:t>
            </a:r>
            <a:r>
              <a:rPr lang="en-US" sz="1000" dirty="0"/>
              <a:t>, D. J., </a:t>
            </a:r>
            <a:r>
              <a:rPr lang="en-US" sz="1000" dirty="0" err="1"/>
              <a:t>Quax</a:t>
            </a:r>
            <a:r>
              <a:rPr lang="en-US" sz="1000" dirty="0"/>
              <a:t>, R., </a:t>
            </a:r>
            <a:r>
              <a:rPr lang="en-US" sz="1000" dirty="0" err="1"/>
              <a:t>Riese</a:t>
            </a:r>
            <a:r>
              <a:rPr lang="en-US" sz="1000" dirty="0"/>
              <a:t>, H., </a:t>
            </a:r>
            <a:r>
              <a:rPr lang="en-US" sz="1000" dirty="0" err="1"/>
              <a:t>Schoevers</a:t>
            </a:r>
            <a:r>
              <a:rPr lang="en-US" sz="1000" dirty="0"/>
              <a:t>, R. A., &amp; Epskamp, S. (2020). Bridging the gap between complexity science and clinical practice by formalizing idiographic theories: a computational model of functional analysis. </a:t>
            </a:r>
            <a:r>
              <a:rPr lang="en-US" sz="1000" i="1" dirty="0"/>
              <a:t>BMC medicine</a:t>
            </a:r>
            <a:r>
              <a:rPr lang="en-US" sz="1000" dirty="0"/>
              <a:t>, 18</a:t>
            </a:r>
            <a:r>
              <a:rPr lang="en-NL" sz="1000" dirty="0"/>
              <a:t>(1):99</a:t>
            </a:r>
            <a:r>
              <a:rPr lang="en-US" sz="1000" dirty="0"/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02796E0-9C33-4B1F-8E2D-0C678921088A}"/>
              </a:ext>
            </a:extLst>
          </p:cNvPr>
          <p:cNvGrpSpPr>
            <a:grpSpLocks noChangeAspect="1"/>
          </p:cNvGrpSpPr>
          <p:nvPr/>
        </p:nvGrpSpPr>
        <p:grpSpPr>
          <a:xfrm>
            <a:off x="737861" y="895311"/>
            <a:ext cx="8262000" cy="3960888"/>
            <a:chOff x="1556669" y="1587502"/>
            <a:chExt cx="6278545" cy="30099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B9074C9-416B-4AE7-9DBA-79B9A013B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547" y="1788915"/>
              <a:ext cx="2567872" cy="2662557"/>
            </a:xfrm>
            <a:prstGeom prst="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A177E9F-3905-4A58-B3C6-7CF4B7D0F020}"/>
                </a:ext>
              </a:extLst>
            </p:cNvPr>
            <p:cNvSpPr txBox="1"/>
            <p:nvPr/>
          </p:nvSpPr>
          <p:spPr>
            <a:xfrm>
              <a:off x="2007262" y="3293703"/>
              <a:ext cx="671979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Tolerance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6A41531-2722-4C05-9DDB-D51E9C2E97C1}"/>
                </a:ext>
              </a:extLst>
            </p:cNvPr>
            <p:cNvSpPr txBox="1"/>
            <p:nvPr/>
          </p:nvSpPr>
          <p:spPr>
            <a:xfrm>
              <a:off x="3364687" y="3289660"/>
              <a:ext cx="582211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Stressor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A6FB16C-3346-45EC-BD7E-4EA422841400}"/>
                </a:ext>
              </a:extLst>
            </p:cNvPr>
            <p:cNvSpPr txBox="1"/>
            <p:nvPr/>
          </p:nvSpPr>
          <p:spPr>
            <a:xfrm>
              <a:off x="1556669" y="1775090"/>
              <a:ext cx="2571750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876" dirty="0">
                <a:latin typeface="Book Antiqua" panose="02040602050305030304" pitchFamily="18" charset="0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78E8965-36BE-497D-B72F-079C06C2B2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4004" y="2325122"/>
              <a:ext cx="0" cy="532379"/>
            </a:xfrm>
            <a:prstGeom prst="straightConnector1">
              <a:avLst/>
            </a:prstGeom>
            <a:ln w="34925">
              <a:solidFill>
                <a:srgbClr val="1A496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43E4477-DE95-4254-B1BA-BA94ACA4C2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395" y="2325122"/>
              <a:ext cx="271736" cy="532379"/>
            </a:xfrm>
            <a:prstGeom prst="straightConnector1">
              <a:avLst/>
            </a:prstGeom>
            <a:ln w="34925">
              <a:solidFill>
                <a:srgbClr val="1A496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24342B9D-5C55-430E-BF96-8A8541E468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7358" y="3567555"/>
              <a:ext cx="315956" cy="514884"/>
            </a:xfrm>
            <a:prstGeom prst="straightConnector1">
              <a:avLst/>
            </a:prstGeom>
            <a:ln w="34925">
              <a:solidFill>
                <a:srgbClr val="1A496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F8D51B0-F9E1-4005-BEB9-FA2F36986C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8395" y="3565606"/>
              <a:ext cx="357407" cy="518773"/>
            </a:xfrm>
            <a:prstGeom prst="straightConnector1">
              <a:avLst/>
            </a:prstGeom>
            <a:ln w="34925">
              <a:solidFill>
                <a:srgbClr val="1A496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761AA2D-111F-4247-92C4-DCCE4237CC25}"/>
                </a:ext>
              </a:extLst>
            </p:cNvPr>
            <p:cNvSpPr txBox="1"/>
            <p:nvPr/>
          </p:nvSpPr>
          <p:spPr>
            <a:xfrm>
              <a:off x="2052345" y="2048665"/>
              <a:ext cx="582211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Anxiety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2B33D15-A7C8-49E5-BFCB-D58366AC200A}"/>
                </a:ext>
              </a:extLst>
            </p:cNvPr>
            <p:cNvSpPr txBox="1"/>
            <p:nvPr/>
          </p:nvSpPr>
          <p:spPr>
            <a:xfrm>
              <a:off x="3122728" y="2050356"/>
              <a:ext cx="978153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Benzodiazepine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4DA788C-B7D8-43D8-93E8-D3E98162904F}"/>
                </a:ext>
              </a:extLst>
            </p:cNvPr>
            <p:cNvGrpSpPr/>
            <p:nvPr/>
          </p:nvGrpSpPr>
          <p:grpSpPr>
            <a:xfrm>
              <a:off x="4452038" y="1587502"/>
              <a:ext cx="3383176" cy="3009999"/>
              <a:chOff x="1257033" y="2289313"/>
              <a:chExt cx="5183203" cy="3117851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2670459F-F0C8-4EA3-9239-A810B9AE5C89}"/>
                  </a:ext>
                </a:extLst>
              </p:cNvPr>
              <p:cNvSpPr/>
              <p:nvPr/>
            </p:nvSpPr>
            <p:spPr>
              <a:xfrm>
                <a:off x="2960365" y="2289313"/>
                <a:ext cx="1692965" cy="1139687"/>
              </a:xfrm>
              <a:prstGeom prst="ellipse">
                <a:avLst/>
              </a:prstGeom>
              <a:solidFill>
                <a:schemeClr val="accent4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Anxiety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B9161752-1B82-49D7-83CB-CF7C3AC8141C}"/>
                  </a:ext>
                </a:extLst>
              </p:cNvPr>
              <p:cNvSpPr/>
              <p:nvPr/>
            </p:nvSpPr>
            <p:spPr>
              <a:xfrm>
                <a:off x="3043939" y="4267477"/>
                <a:ext cx="1692965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8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Benzo-diazepine</a:t>
                </a:r>
                <a:endParaRPr lang="en-US" sz="108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98372C0-735E-4DB5-A93A-A123931125A0}"/>
                  </a:ext>
                </a:extLst>
              </p:cNvPr>
              <p:cNvSpPr/>
              <p:nvPr/>
            </p:nvSpPr>
            <p:spPr>
              <a:xfrm>
                <a:off x="4645049" y="3244056"/>
                <a:ext cx="1795187" cy="1139686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67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Tolerance</a:t>
                </a:r>
                <a:endParaRPr lang="en-US" sz="1167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E5A3DFF2-13B8-4EB6-A94B-832DCEA4664F}"/>
                  </a:ext>
                </a:extLst>
              </p:cNvPr>
              <p:cNvSpPr/>
              <p:nvPr/>
            </p:nvSpPr>
            <p:spPr>
              <a:xfrm>
                <a:off x="1257033" y="3289492"/>
                <a:ext cx="1871549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Stressor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4802303B-46F8-437B-BB4C-AF0734E360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3966" y="3838038"/>
                <a:ext cx="540618" cy="10200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A1FDFC03-9ABD-40E0-9E9C-24ABFBCB3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411" y="3410959"/>
                <a:ext cx="0" cy="891698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59A057E4-14F2-444E-AD81-68F7CC54484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3966" y="3378926"/>
                <a:ext cx="0" cy="888551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6E9CC7D5-C721-4BCE-ACC6-3638E17A4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20354" y="4336869"/>
                <a:ext cx="441794" cy="21083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605144A2-AB18-4D3D-A31F-A990B926BC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354" y="3105802"/>
                <a:ext cx="335711" cy="27650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79BA41D2-84F6-4411-B240-5E5605FE87A6}"/>
                </a:ext>
              </a:extLst>
            </p:cNvPr>
            <p:cNvCxnSpPr>
              <a:cxnSpLocks/>
              <a:stCxn id="64" idx="7"/>
              <a:endCxn id="65" idx="3"/>
            </p:cNvCxnSpPr>
            <p:nvPr/>
          </p:nvCxnSpPr>
          <p:spPr>
            <a:xfrm flipV="1">
              <a:off x="6561588" y="3448349"/>
              <a:ext cx="273472" cy="210017"/>
            </a:xfrm>
            <a:prstGeom prst="straightConnector1">
              <a:avLst/>
            </a:prstGeom>
            <a:ln w="476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6195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D4A2B8E-4DCF-4C70-81BF-6C95EFD7C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93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9FC25-2C13-44DC-8D0C-C009DFF705C6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99606-0F1E-4D40-82FE-223A60178C2D}"/>
              </a:ext>
            </a:extLst>
          </p:cNvPr>
          <p:cNvSpPr txBox="1"/>
          <p:nvPr/>
        </p:nvSpPr>
        <p:spPr>
          <a:xfrm>
            <a:off x="263525" y="188913"/>
            <a:ext cx="9210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5400" dirty="0"/>
              <a:t>Psychology as a Complex System</a:t>
            </a:r>
          </a:p>
        </p:txBody>
      </p:sp>
    </p:spTree>
    <p:extLst>
      <p:ext uri="{BB962C8B-B14F-4D97-AF65-F5344CB8AC3E}">
        <p14:creationId xmlns:p14="http://schemas.microsoft.com/office/powerpoint/2010/main" val="784393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3FC5C-B509-4A7F-B69F-0A505D8C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3" r="11263"/>
          <a:stretch/>
        </p:blipFill>
        <p:spPr>
          <a:xfrm>
            <a:off x="0" y="0"/>
            <a:ext cx="12192000" cy="68800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C5B49-07E8-4591-97AE-8B4951168BB5}"/>
              </a:ext>
            </a:extLst>
          </p:cNvPr>
          <p:cNvSpPr/>
          <p:nvPr/>
        </p:nvSpPr>
        <p:spPr>
          <a:xfrm>
            <a:off x="263525" y="4991421"/>
            <a:ext cx="588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Burger, J., van der Veen, D. C., </a:t>
            </a:r>
            <a:r>
              <a:rPr lang="en-US" sz="1000" dirty="0" err="1"/>
              <a:t>Robinaugh</a:t>
            </a:r>
            <a:r>
              <a:rPr lang="en-US" sz="1000" dirty="0"/>
              <a:t>, D. J., </a:t>
            </a:r>
            <a:r>
              <a:rPr lang="en-US" sz="1000" dirty="0" err="1"/>
              <a:t>Quax</a:t>
            </a:r>
            <a:r>
              <a:rPr lang="en-US" sz="1000" dirty="0"/>
              <a:t>, R., </a:t>
            </a:r>
            <a:r>
              <a:rPr lang="en-US" sz="1000" dirty="0" err="1"/>
              <a:t>Riese</a:t>
            </a:r>
            <a:r>
              <a:rPr lang="en-US" sz="1000" dirty="0"/>
              <a:t>, H., </a:t>
            </a:r>
            <a:r>
              <a:rPr lang="en-US" sz="1000" dirty="0" err="1"/>
              <a:t>Schoevers</a:t>
            </a:r>
            <a:r>
              <a:rPr lang="en-US" sz="1000" dirty="0"/>
              <a:t>, R. A., &amp; Epskamp, S. (2020). Bridging the gap between complexity science and clinical practice by formalizing idiographic theories: a computational model of functional analysis. </a:t>
            </a:r>
            <a:r>
              <a:rPr lang="en-US" sz="1000" i="1" dirty="0"/>
              <a:t>BMC medicine</a:t>
            </a:r>
            <a:r>
              <a:rPr lang="en-US" sz="1000" dirty="0"/>
              <a:t>, 18</a:t>
            </a:r>
            <a:r>
              <a:rPr lang="en-NL" sz="1000" dirty="0"/>
              <a:t>(1):99</a:t>
            </a:r>
            <a:r>
              <a:rPr lang="en-US" sz="1000" dirty="0"/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4F75F06-6EB5-4D69-A69D-C56748CBD898}"/>
              </a:ext>
            </a:extLst>
          </p:cNvPr>
          <p:cNvGrpSpPr>
            <a:grpSpLocks noChangeAspect="1"/>
          </p:cNvGrpSpPr>
          <p:nvPr/>
        </p:nvGrpSpPr>
        <p:grpSpPr>
          <a:xfrm>
            <a:off x="738787" y="895755"/>
            <a:ext cx="8260148" cy="3960000"/>
            <a:chOff x="1556669" y="1587502"/>
            <a:chExt cx="6278545" cy="30099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B375E0C-24BB-4F00-BE68-C0AE81B8C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0547" y="1788913"/>
              <a:ext cx="2567872" cy="2654547"/>
            </a:xfrm>
            <a:prstGeom prst="rect">
              <a:avLst/>
            </a:prstGeom>
            <a:ln w="63500"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3272468-1BE6-431B-A321-0CB4A50EB2E2}"/>
                </a:ext>
              </a:extLst>
            </p:cNvPr>
            <p:cNvSpPr txBox="1"/>
            <p:nvPr/>
          </p:nvSpPr>
          <p:spPr>
            <a:xfrm>
              <a:off x="2007262" y="3293703"/>
              <a:ext cx="671979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Tolerance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FF66885-7652-4262-9213-E060FD52C71A}"/>
                </a:ext>
              </a:extLst>
            </p:cNvPr>
            <p:cNvSpPr txBox="1"/>
            <p:nvPr/>
          </p:nvSpPr>
          <p:spPr>
            <a:xfrm>
              <a:off x="3364687" y="3289660"/>
              <a:ext cx="582211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Stressor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1D715C6-DD83-415A-AF8B-30008CE1602E}"/>
                </a:ext>
              </a:extLst>
            </p:cNvPr>
            <p:cNvSpPr txBox="1"/>
            <p:nvPr/>
          </p:nvSpPr>
          <p:spPr>
            <a:xfrm>
              <a:off x="1556669" y="1775090"/>
              <a:ext cx="2571750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sz="876" dirty="0">
                <a:latin typeface="Book Antiqua" panose="02040602050305030304" pitchFamily="18" charset="0"/>
              </a:endParaRPr>
            </a:p>
          </p:txBody>
        </p:sp>
        <p:sp>
          <p:nvSpPr>
            <p:cNvPr id="35" name="Rounded Rectangle 27">
              <a:extLst>
                <a:ext uri="{FF2B5EF4-FFF2-40B4-BE49-F238E27FC236}">
                  <a16:creationId xmlns:a16="http://schemas.microsoft.com/office/drawing/2014/main" id="{813A4D74-3E0F-492F-B702-29E1DF7A203B}"/>
                </a:ext>
              </a:extLst>
            </p:cNvPr>
            <p:cNvSpPr/>
            <p:nvPr/>
          </p:nvSpPr>
          <p:spPr>
            <a:xfrm>
              <a:off x="3398395" y="2270970"/>
              <a:ext cx="152526" cy="510264"/>
            </a:xfrm>
            <a:prstGeom prst="roundRect">
              <a:avLst/>
            </a:prstGeom>
            <a:solidFill>
              <a:srgbClr val="1A4963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6" dirty="0">
                <a:latin typeface="Book Antiqua" panose="02040602050305030304" pitchFamily="18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EC133A4-D077-4737-85DE-D5DFC62DBD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90320" y="2386387"/>
              <a:ext cx="259198" cy="445244"/>
            </a:xfrm>
            <a:prstGeom prst="straightConnector1">
              <a:avLst/>
            </a:prstGeom>
            <a:ln w="34925">
              <a:solidFill>
                <a:srgbClr val="1A496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ounded Rectangle 29">
              <a:extLst>
                <a:ext uri="{FF2B5EF4-FFF2-40B4-BE49-F238E27FC236}">
                  <a16:creationId xmlns:a16="http://schemas.microsoft.com/office/drawing/2014/main" id="{C200D233-7A0E-4C40-9CF7-D3E9DAFA792F}"/>
                </a:ext>
              </a:extLst>
            </p:cNvPr>
            <p:cNvSpPr/>
            <p:nvPr/>
          </p:nvSpPr>
          <p:spPr>
            <a:xfrm>
              <a:off x="3439333" y="3512151"/>
              <a:ext cx="152526" cy="339142"/>
            </a:xfrm>
            <a:prstGeom prst="roundRect">
              <a:avLst/>
            </a:prstGeom>
            <a:solidFill>
              <a:srgbClr val="1A4963">
                <a:alpha val="2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26">
                <a:latin typeface="Book Antiqua" panose="02040602050305030304" pitchFamily="18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8325912-D636-4BBE-950C-BD724881CD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86754" y="2360498"/>
              <a:ext cx="0" cy="483862"/>
            </a:xfrm>
            <a:prstGeom prst="straightConnector1">
              <a:avLst/>
            </a:prstGeom>
            <a:ln w="34925">
              <a:solidFill>
                <a:srgbClr val="1A4963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6E320D2-6AB2-4495-A9C2-2463C5E4E01F}"/>
                </a:ext>
              </a:extLst>
            </p:cNvPr>
            <p:cNvSpPr txBox="1"/>
            <p:nvPr/>
          </p:nvSpPr>
          <p:spPr>
            <a:xfrm>
              <a:off x="2052345" y="2048665"/>
              <a:ext cx="582211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Anxiety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1DBE4C4-93F5-4341-9640-A7C564FFC7C3}"/>
                </a:ext>
              </a:extLst>
            </p:cNvPr>
            <p:cNvSpPr txBox="1"/>
            <p:nvPr/>
          </p:nvSpPr>
          <p:spPr>
            <a:xfrm>
              <a:off x="3122728" y="2050356"/>
              <a:ext cx="978153" cy="22711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76" dirty="0">
                  <a:latin typeface="Book Antiqua" panose="02040602050305030304" pitchFamily="18" charset="0"/>
                </a:rPr>
                <a:t>Benzodiazepine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B2EC1C0-D446-452D-BA4F-CD85C8F4E579}"/>
                </a:ext>
              </a:extLst>
            </p:cNvPr>
            <p:cNvGrpSpPr/>
            <p:nvPr/>
          </p:nvGrpSpPr>
          <p:grpSpPr>
            <a:xfrm>
              <a:off x="4452038" y="1587502"/>
              <a:ext cx="3383176" cy="3009999"/>
              <a:chOff x="1257033" y="2289313"/>
              <a:chExt cx="5183203" cy="3117851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69B93620-FD5A-41B2-B4F7-6F02BEF1B0E6}"/>
                  </a:ext>
                </a:extLst>
              </p:cNvPr>
              <p:cNvSpPr/>
              <p:nvPr/>
            </p:nvSpPr>
            <p:spPr>
              <a:xfrm>
                <a:off x="2960365" y="2289313"/>
                <a:ext cx="1692965" cy="1139687"/>
              </a:xfrm>
              <a:prstGeom prst="ellipse">
                <a:avLst/>
              </a:prstGeom>
              <a:solidFill>
                <a:schemeClr val="accent4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Anxiety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378CB22E-530C-4A70-9405-4177B6AD6A55}"/>
                  </a:ext>
                </a:extLst>
              </p:cNvPr>
              <p:cNvSpPr/>
              <p:nvPr/>
            </p:nvSpPr>
            <p:spPr>
              <a:xfrm>
                <a:off x="3043939" y="4267477"/>
                <a:ext cx="1692965" cy="1139687"/>
              </a:xfrm>
              <a:prstGeom prst="ellipse">
                <a:avLst/>
              </a:prstGeom>
              <a:solidFill>
                <a:schemeClr val="accent4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8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Benzo-diazepine</a:t>
                </a:r>
                <a:endParaRPr lang="en-US" sz="108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033A9383-B0AF-4EA1-8099-708D66E0A448}"/>
                  </a:ext>
                </a:extLst>
              </p:cNvPr>
              <p:cNvSpPr/>
              <p:nvPr/>
            </p:nvSpPr>
            <p:spPr>
              <a:xfrm>
                <a:off x="4645049" y="3244056"/>
                <a:ext cx="1795187" cy="1139686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67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Tolerance</a:t>
                </a:r>
                <a:endParaRPr lang="en-US" sz="1167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52F0F41-6F9C-4151-BE1E-F1FF2272D971}"/>
                  </a:ext>
                </a:extLst>
              </p:cNvPr>
              <p:cNvSpPr/>
              <p:nvPr/>
            </p:nvSpPr>
            <p:spPr>
              <a:xfrm>
                <a:off x="1257033" y="3289492"/>
                <a:ext cx="1871549" cy="1139687"/>
              </a:xfrm>
              <a:prstGeom prst="ellipse">
                <a:avLst/>
              </a:prstGeom>
              <a:solidFill>
                <a:schemeClr val="bg2"/>
              </a:solidFill>
              <a:ln w="317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333" b="1" dirty="0">
                    <a:solidFill>
                      <a:schemeClr val="tx1"/>
                    </a:solidFill>
                    <a:latin typeface="Book Antiqua" panose="02040602050305030304" pitchFamily="18" charset="0"/>
                  </a:rPr>
                  <a:t>Stressor</a:t>
                </a:r>
                <a:endParaRPr lang="en-US" sz="1333" dirty="0">
                  <a:solidFill>
                    <a:schemeClr val="tx1"/>
                  </a:solidFill>
                  <a:latin typeface="Book Antiqua" panose="02040602050305030304" pitchFamily="18" charset="0"/>
                </a:endParaRP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98146A91-64C7-4D11-A072-B4EB4C1AC4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93966" y="3838038"/>
                <a:ext cx="540618" cy="10200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3A076EF7-3121-4233-818C-491028C739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411" y="3410959"/>
                <a:ext cx="0" cy="891698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6914FBAD-C7AD-4BBF-8139-DB27FA96D5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93966" y="3378926"/>
                <a:ext cx="0" cy="888551"/>
              </a:xfrm>
              <a:prstGeom prst="straightConnector1">
                <a:avLst/>
              </a:prstGeom>
              <a:ln w="47625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54CB07EA-D04A-4837-BFF3-0A8A943DC8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20354" y="4336869"/>
                <a:ext cx="441794" cy="21083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9A4EAD6F-52EB-4375-85F3-827AEDBFB2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20354" y="3105802"/>
                <a:ext cx="335711" cy="276507"/>
              </a:xfrm>
              <a:prstGeom prst="straightConnector1">
                <a:avLst/>
              </a:prstGeom>
              <a:ln w="47625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3781802D-750E-4145-8173-92ED25A6F0E4}"/>
                </a:ext>
              </a:extLst>
            </p:cNvPr>
            <p:cNvCxnSpPr>
              <a:cxnSpLocks/>
              <a:stCxn id="44" idx="7"/>
              <a:endCxn id="45" idx="3"/>
            </p:cNvCxnSpPr>
            <p:nvPr/>
          </p:nvCxnSpPr>
          <p:spPr>
            <a:xfrm flipV="1">
              <a:off x="6561588" y="3448349"/>
              <a:ext cx="273472" cy="210017"/>
            </a:xfrm>
            <a:prstGeom prst="straightConnector1">
              <a:avLst/>
            </a:prstGeom>
            <a:ln w="476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8561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3FC5C-B509-4A7F-B69F-0A505D8C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3" r="11263"/>
          <a:stretch/>
        </p:blipFill>
        <p:spPr>
          <a:xfrm>
            <a:off x="0" y="0"/>
            <a:ext cx="12192000" cy="68800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C5B49-07E8-4591-97AE-8B4951168BB5}"/>
              </a:ext>
            </a:extLst>
          </p:cNvPr>
          <p:cNvSpPr/>
          <p:nvPr/>
        </p:nvSpPr>
        <p:spPr>
          <a:xfrm>
            <a:off x="263525" y="4991421"/>
            <a:ext cx="588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Burger, J., van der Veen, D. C., </a:t>
            </a:r>
            <a:r>
              <a:rPr lang="en-US" sz="1000" dirty="0" err="1"/>
              <a:t>Robinaugh</a:t>
            </a:r>
            <a:r>
              <a:rPr lang="en-US" sz="1000" dirty="0"/>
              <a:t>, D. J., </a:t>
            </a:r>
            <a:r>
              <a:rPr lang="en-US" sz="1000" dirty="0" err="1"/>
              <a:t>Quax</a:t>
            </a:r>
            <a:r>
              <a:rPr lang="en-US" sz="1000" dirty="0"/>
              <a:t>, R., </a:t>
            </a:r>
            <a:r>
              <a:rPr lang="en-US" sz="1000" dirty="0" err="1"/>
              <a:t>Riese</a:t>
            </a:r>
            <a:r>
              <a:rPr lang="en-US" sz="1000" dirty="0"/>
              <a:t>, H., </a:t>
            </a:r>
            <a:r>
              <a:rPr lang="en-US" sz="1000" dirty="0" err="1"/>
              <a:t>Schoevers</a:t>
            </a:r>
            <a:r>
              <a:rPr lang="en-US" sz="1000" dirty="0"/>
              <a:t>, R. A., &amp; Epskamp, S. (2020). Bridging the gap between complexity science and clinical practice by formalizing idiographic theories: a computational model of functional analysis. </a:t>
            </a:r>
            <a:r>
              <a:rPr lang="en-US" sz="1000" i="1" dirty="0"/>
              <a:t>BMC medicine</a:t>
            </a:r>
            <a:r>
              <a:rPr lang="en-US" sz="1000" dirty="0"/>
              <a:t>, 18</a:t>
            </a:r>
            <a:r>
              <a:rPr lang="en-NL" sz="1000" dirty="0"/>
              <a:t>(1):99</a:t>
            </a:r>
            <a:r>
              <a:rPr lang="en-US" sz="1000" dirty="0"/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A478BD-8760-4F2B-93F8-9E2A06280F5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9967" y="259053"/>
            <a:ext cx="5805175" cy="456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17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3FC5C-B509-4A7F-B69F-0A505D8CD3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3" r="11263"/>
          <a:stretch/>
        </p:blipFill>
        <p:spPr>
          <a:xfrm>
            <a:off x="0" y="0"/>
            <a:ext cx="12192000" cy="68800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DE4EC6-93C9-40DC-A16D-E8BE0356DBC2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C5B49-07E8-4591-97AE-8B4951168BB5}"/>
              </a:ext>
            </a:extLst>
          </p:cNvPr>
          <p:cNvSpPr/>
          <p:nvPr/>
        </p:nvSpPr>
        <p:spPr>
          <a:xfrm>
            <a:off x="263525" y="4991421"/>
            <a:ext cx="58801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Burger, J., van der Veen, D. C., </a:t>
            </a:r>
            <a:r>
              <a:rPr lang="en-US" sz="1000" dirty="0" err="1"/>
              <a:t>Robinaugh</a:t>
            </a:r>
            <a:r>
              <a:rPr lang="en-US" sz="1000" dirty="0"/>
              <a:t>, D. J., </a:t>
            </a:r>
            <a:r>
              <a:rPr lang="en-US" sz="1000" dirty="0" err="1"/>
              <a:t>Quax</a:t>
            </a:r>
            <a:r>
              <a:rPr lang="en-US" sz="1000" dirty="0"/>
              <a:t>, R., </a:t>
            </a:r>
            <a:r>
              <a:rPr lang="en-US" sz="1000" dirty="0" err="1"/>
              <a:t>Riese</a:t>
            </a:r>
            <a:r>
              <a:rPr lang="en-US" sz="1000" dirty="0"/>
              <a:t>, H., </a:t>
            </a:r>
            <a:r>
              <a:rPr lang="en-US" sz="1000" dirty="0" err="1"/>
              <a:t>Schoevers</a:t>
            </a:r>
            <a:r>
              <a:rPr lang="en-US" sz="1000" dirty="0"/>
              <a:t>, R. A., &amp; Epskamp, S. (2020). Bridging the gap between complexity science and clinical practice by formalizing idiographic theories: a computational model of functional analysis. </a:t>
            </a:r>
            <a:r>
              <a:rPr lang="en-US" sz="1000" i="1" dirty="0"/>
              <a:t>BMC medicine</a:t>
            </a:r>
            <a:r>
              <a:rPr lang="en-US" sz="1000" dirty="0"/>
              <a:t>, 18</a:t>
            </a:r>
            <a:r>
              <a:rPr lang="en-NL" sz="1000" dirty="0"/>
              <a:t>(1):99</a:t>
            </a:r>
            <a:r>
              <a:rPr lang="en-US" sz="1000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16AE76-EC96-4B7D-AAB6-C40EAC4A82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777" y="111894"/>
            <a:ext cx="8372168" cy="470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2107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Image result for sunset li river">
            <a:extLst>
              <a:ext uri="{FF2B5EF4-FFF2-40B4-BE49-F238E27FC236}">
                <a16:creationId xmlns:a16="http://schemas.microsoft.com/office/drawing/2014/main" id="{6C8B86F1-1CCA-46E9-925E-6DF893203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0BC543B-5EAA-44A7-A59D-D44D0178834D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CEE36A-0D35-4905-AAEE-F60BD32A12E5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49A656-5BD4-4D0E-9AE2-2B9898610AC4}"/>
              </a:ext>
            </a:extLst>
          </p:cNvPr>
          <p:cNvSpPr/>
          <p:nvPr/>
        </p:nvSpPr>
        <p:spPr>
          <a:xfrm>
            <a:off x="3853683" y="213519"/>
            <a:ext cx="4452118" cy="6349999"/>
          </a:xfrm>
          <a:prstGeom prst="rect">
            <a:avLst/>
          </a:prstGeom>
          <a:solidFill>
            <a:srgbClr val="FFFFFF">
              <a:alpha val="89804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39FED1-135E-4830-AC5E-0FBBFBF2761D}"/>
              </a:ext>
            </a:extLst>
          </p:cNvPr>
          <p:cNvSpPr txBox="1"/>
          <p:nvPr/>
        </p:nvSpPr>
        <p:spPr>
          <a:xfrm>
            <a:off x="3853683" y="213519"/>
            <a:ext cx="44521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4000" dirty="0"/>
              <a:t>Conclusion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55F87C-E9FF-49DA-8E23-8F63684C599C}"/>
              </a:ext>
            </a:extLst>
          </p:cNvPr>
          <p:cNvSpPr txBox="1"/>
          <p:nvPr/>
        </p:nvSpPr>
        <p:spPr>
          <a:xfrm>
            <a:off x="3853683" y="1061363"/>
            <a:ext cx="445211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The </a:t>
            </a:r>
            <a:r>
              <a:rPr lang="en-NL" i="1" dirty="0"/>
              <a:t>Network Perspective </a:t>
            </a:r>
            <a:r>
              <a:rPr lang="en-NL" dirty="0"/>
              <a:t>of Psychology aims to conceptualize psychological concepts as emergent </a:t>
            </a:r>
            <a:r>
              <a:rPr lang="en-NL" dirty="0" err="1"/>
              <a:t>behavior</a:t>
            </a:r>
            <a:r>
              <a:rPr lang="en-NL" dirty="0"/>
              <a:t> in a complex system.</a:t>
            </a:r>
          </a:p>
          <a:p>
            <a:endParaRPr lang="en-NL" dirty="0"/>
          </a:p>
          <a:p>
            <a:r>
              <a:rPr lang="en-NL" dirty="0"/>
              <a:t>The field of </a:t>
            </a:r>
            <a:r>
              <a:rPr lang="en-NL" i="1" dirty="0"/>
              <a:t>Network Psychometrics</a:t>
            </a:r>
            <a:r>
              <a:rPr lang="en-NL" dirty="0"/>
              <a:t> focusses on estimating network models from (cross-sectional / longitudinal) data.</a:t>
            </a:r>
          </a:p>
          <a:p>
            <a:endParaRPr lang="en-NL" dirty="0"/>
          </a:p>
          <a:p>
            <a:r>
              <a:rPr lang="en-NL" dirty="0"/>
              <a:t>This grew popular in recent years in, especially in clinical psychology and psychiatry (e.g., PTSD / Schizophrenia / Depression / Clinical practice).</a:t>
            </a:r>
          </a:p>
          <a:p>
            <a:endParaRPr lang="en-NL" dirty="0"/>
          </a:p>
          <a:p>
            <a:r>
              <a:rPr lang="en-NL" dirty="0"/>
              <a:t>We conducted the first </a:t>
            </a:r>
            <a:r>
              <a:rPr lang="en-NL" i="1" dirty="0"/>
              <a:t>meta-analysis</a:t>
            </a:r>
            <a:r>
              <a:rPr lang="en-NL" dirty="0"/>
              <a:t> of PTSD symptom network structures.</a:t>
            </a:r>
          </a:p>
          <a:p>
            <a:endParaRPr lang="en-NL" dirty="0"/>
          </a:p>
          <a:p>
            <a:r>
              <a:rPr lang="en-NL" dirty="0"/>
              <a:t>Rather than obtaining a model through data </a:t>
            </a:r>
            <a:r>
              <a:rPr lang="en-NL" i="1" dirty="0"/>
              <a:t>exploration</a:t>
            </a:r>
            <a:r>
              <a:rPr lang="en-NL" dirty="0"/>
              <a:t>, a model can also be formed through </a:t>
            </a:r>
            <a:r>
              <a:rPr lang="en-NL" i="1" dirty="0"/>
              <a:t>theory</a:t>
            </a:r>
            <a:r>
              <a:rPr lang="en-NL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82716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Image result for amsterdam high resolution background">
            <a:extLst>
              <a:ext uri="{FF2B5EF4-FFF2-40B4-BE49-F238E27FC236}">
                <a16:creationId xmlns:a16="http://schemas.microsoft.com/office/drawing/2014/main" id="{CCF8641B-ED53-4345-B1B7-D35C9E837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AC9E2B-BD2A-415A-BF7B-E45084CAE2F5}"/>
              </a:ext>
            </a:extLst>
          </p:cNvPr>
          <p:cNvSpPr/>
          <p:nvPr/>
        </p:nvSpPr>
        <p:spPr>
          <a:xfrm>
            <a:off x="1055688" y="596900"/>
            <a:ext cx="10080625" cy="3644900"/>
          </a:xfrm>
          <a:prstGeom prst="rect">
            <a:avLst/>
          </a:prstGeom>
          <a:solidFill>
            <a:srgbClr val="FFFFFF">
              <a:alpha val="7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9F912F-AE9B-4780-974D-4BB2C82F9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687" y="878840"/>
            <a:ext cx="10080626" cy="2659062"/>
          </a:xfrm>
        </p:spPr>
        <p:txBody>
          <a:bodyPr>
            <a:normAutofit/>
          </a:bodyPr>
          <a:lstStyle/>
          <a:p>
            <a:r>
              <a:rPr lang="en-GB" sz="7300" dirty="0"/>
              <a:t>T</a:t>
            </a:r>
            <a:r>
              <a:rPr lang="en-NL" sz="7300" dirty="0"/>
              <a:t>hank you for your attention!</a:t>
            </a:r>
            <a:endParaRPr lang="en-NL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C7C740-FD61-4A8C-94BF-9297A5E03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5686" y="3602038"/>
            <a:ext cx="10080626" cy="639762"/>
          </a:xfrm>
        </p:spPr>
        <p:txBody>
          <a:bodyPr/>
          <a:lstStyle/>
          <a:p>
            <a:r>
              <a:rPr lang="ro-RO" dirty="0"/>
              <a:t>Sacha Epskamp – NUS Seminar 05/02/2020</a:t>
            </a:r>
            <a:endParaRPr lang="en-NL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BC543B-5EAA-44A7-A59D-D44D0178834D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CEE36A-0D35-4905-AAEE-F60BD32A12E5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25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D4A2B8E-4DCF-4C70-81BF-6C95EFD7C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93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9FC25-2C13-44DC-8D0C-C009DFF705C6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99606-0F1E-4D40-82FE-223A60178C2D}"/>
              </a:ext>
            </a:extLst>
          </p:cNvPr>
          <p:cNvSpPr txBox="1"/>
          <p:nvPr/>
        </p:nvSpPr>
        <p:spPr>
          <a:xfrm>
            <a:off x="263525" y="188913"/>
            <a:ext cx="9210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5400" dirty="0"/>
              <a:t>Psychology as a Complex System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9C59404-A591-46F3-9D28-BF8670EED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43"/>
          <a:stretch/>
        </p:blipFill>
        <p:spPr>
          <a:xfrm>
            <a:off x="797583" y="1483145"/>
            <a:ext cx="4206217" cy="3503193"/>
          </a:xfrm>
        </p:spPr>
      </p:pic>
    </p:spTree>
    <p:extLst>
      <p:ext uri="{BB962C8B-B14F-4D97-AF65-F5344CB8AC3E}">
        <p14:creationId xmlns:p14="http://schemas.microsoft.com/office/powerpoint/2010/main" val="2987137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D4A2B8E-4DCF-4C70-81BF-6C95EFD7C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" t="937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49FC25-2C13-44DC-8D0C-C009DFF705C6}"/>
              </a:ext>
            </a:extLst>
          </p:cNvPr>
          <p:cNvSpPr/>
          <p:nvPr/>
        </p:nvSpPr>
        <p:spPr>
          <a:xfrm>
            <a:off x="263524" y="188912"/>
            <a:ext cx="9210675" cy="5373687"/>
          </a:xfrm>
          <a:prstGeom prst="rect">
            <a:avLst/>
          </a:prstGeom>
          <a:solidFill>
            <a:srgbClr val="FFFFFF">
              <a:alpha val="94902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A99606-0F1E-4D40-82FE-223A60178C2D}"/>
              </a:ext>
            </a:extLst>
          </p:cNvPr>
          <p:cNvSpPr txBox="1"/>
          <p:nvPr/>
        </p:nvSpPr>
        <p:spPr>
          <a:xfrm>
            <a:off x="263525" y="188913"/>
            <a:ext cx="9210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5400" dirty="0"/>
              <a:t>Psychology as a Complex System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69C59404-A591-46F3-9D28-BF8670EED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83" y="1483145"/>
            <a:ext cx="8142556" cy="3503193"/>
          </a:xfrm>
        </p:spPr>
      </p:pic>
    </p:spTree>
    <p:extLst>
      <p:ext uri="{BB962C8B-B14F-4D97-AF65-F5344CB8AC3E}">
        <p14:creationId xmlns:p14="http://schemas.microsoft.com/office/powerpoint/2010/main" val="810469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aceful orange sunset over lake with swimming ducks.">
            <a:extLst>
              <a:ext uri="{FF2B5EF4-FFF2-40B4-BE49-F238E27FC236}">
                <a16:creationId xmlns:a16="http://schemas.microsoft.com/office/drawing/2014/main" id="{998F352C-F3F9-4843-B0F6-73F184218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/>
          <a:stretch/>
        </p:blipFill>
        <p:spPr bwMode="auto">
          <a:xfrm>
            <a:off x="-50799" y="-1"/>
            <a:ext cx="12242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226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aceful orange sunset over lake with swimming ducks.">
            <a:extLst>
              <a:ext uri="{FF2B5EF4-FFF2-40B4-BE49-F238E27FC236}">
                <a16:creationId xmlns:a16="http://schemas.microsoft.com/office/drawing/2014/main" id="{998F352C-F3F9-4843-B0F6-73F184218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/>
          <a:stretch/>
        </p:blipFill>
        <p:spPr bwMode="auto">
          <a:xfrm>
            <a:off x="-50799" y="-1"/>
            <a:ext cx="12242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D6E3-3689-42FF-BFCF-AE1415861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206003"/>
            <a:ext cx="9174560" cy="53431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5BAF297-C952-48C3-BB07-377694C8BA5A}"/>
              </a:ext>
            </a:extLst>
          </p:cNvPr>
          <p:cNvSpPr/>
          <p:nvPr/>
        </p:nvSpPr>
        <p:spPr>
          <a:xfrm>
            <a:off x="4174501" y="5262991"/>
            <a:ext cx="5726338" cy="209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4" dirty="0" err="1">
                <a:latin typeface="Century Gothic" panose="020B0502020202020204" pitchFamily="34" charset="0"/>
              </a:rPr>
              <a:t>Scheffer</a:t>
            </a:r>
            <a:r>
              <a:rPr lang="en-US" sz="764" dirty="0">
                <a:latin typeface="Century Gothic" panose="020B0502020202020204" pitchFamily="34" charset="0"/>
              </a:rPr>
              <a:t>, M. (2004). Ecology of shallow lakes. Berlin, Germany: Springer Science &amp; Business Media.</a:t>
            </a:r>
          </a:p>
        </p:txBody>
      </p:sp>
    </p:spTree>
    <p:extLst>
      <p:ext uri="{BB962C8B-B14F-4D97-AF65-F5344CB8AC3E}">
        <p14:creationId xmlns:p14="http://schemas.microsoft.com/office/powerpoint/2010/main" val="936819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eaceful orange sunset over lake with swimming ducks.">
            <a:extLst>
              <a:ext uri="{FF2B5EF4-FFF2-40B4-BE49-F238E27FC236}">
                <a16:creationId xmlns:a16="http://schemas.microsoft.com/office/drawing/2014/main" id="{998F352C-F3F9-4843-B0F6-73F184218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/>
          <a:stretch/>
        </p:blipFill>
        <p:spPr bwMode="auto">
          <a:xfrm>
            <a:off x="-50799" y="-1"/>
            <a:ext cx="122428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7AB8D3-08F1-49BA-929F-E50E5F0CF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25" y="206003"/>
            <a:ext cx="9174559" cy="53369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99D9A9-18C7-4F66-BDF6-08008AA7BB0C}"/>
              </a:ext>
            </a:extLst>
          </p:cNvPr>
          <p:cNvSpPr/>
          <p:nvPr/>
        </p:nvSpPr>
        <p:spPr>
          <a:xfrm>
            <a:off x="11436489" y="4821238"/>
            <a:ext cx="707886" cy="1955800"/>
          </a:xfrm>
          <a:prstGeom prst="rect">
            <a:avLst/>
          </a:prstGeom>
          <a:solidFill>
            <a:srgbClr val="FFFFFF">
              <a:alpha val="50196"/>
            </a:srgb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2A25E-B110-4EC6-A40E-457C21562FBD}"/>
              </a:ext>
            </a:extLst>
          </p:cNvPr>
          <p:cNvSpPr txBox="1"/>
          <p:nvPr/>
        </p:nvSpPr>
        <p:spPr>
          <a:xfrm rot="5400000">
            <a:off x="10812531" y="5445196"/>
            <a:ext cx="195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dirty="0">
                <a:latin typeface="Bahnschrift Light Condensed" panose="020B0502040204020203" pitchFamily="34" charset="0"/>
              </a:rPr>
              <a:t>Sacha Epskamp</a:t>
            </a:r>
          </a:p>
          <a:p>
            <a:pPr algn="ctr"/>
            <a:r>
              <a:rPr lang="ro-RO" sz="1600" dirty="0">
                <a:latin typeface="Bahnschrift Light Condensed" panose="020B0502040204020203" pitchFamily="34" charset="0"/>
              </a:rPr>
              <a:t>www.sachaepskamp.com</a:t>
            </a:r>
            <a:endParaRPr lang="en-NL" sz="1600" dirty="0">
              <a:latin typeface="Bahnschrift Light Condensed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BAF297-C952-48C3-BB07-377694C8BA5A}"/>
              </a:ext>
            </a:extLst>
          </p:cNvPr>
          <p:cNvSpPr/>
          <p:nvPr/>
        </p:nvSpPr>
        <p:spPr>
          <a:xfrm>
            <a:off x="4174501" y="5262991"/>
            <a:ext cx="5726338" cy="209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64" dirty="0" err="1">
                <a:latin typeface="Century Gothic" panose="020B0502020202020204" pitchFamily="34" charset="0"/>
              </a:rPr>
              <a:t>Scheffer</a:t>
            </a:r>
            <a:r>
              <a:rPr lang="en-US" sz="764" dirty="0">
                <a:latin typeface="Century Gothic" panose="020B0502020202020204" pitchFamily="34" charset="0"/>
              </a:rPr>
              <a:t>, M. (2004). Ecology of shallow lakes. Berlin, Germany: Springer Science &amp; Business Media.</a:t>
            </a:r>
          </a:p>
        </p:txBody>
      </p:sp>
    </p:spTree>
    <p:extLst>
      <p:ext uri="{BB962C8B-B14F-4D97-AF65-F5344CB8AC3E}">
        <p14:creationId xmlns:p14="http://schemas.microsoft.com/office/powerpoint/2010/main" val="2859493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1900</Words>
  <Application>Microsoft Office PowerPoint</Application>
  <PresentationFormat>Widescreen</PresentationFormat>
  <Paragraphs>258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3" baseType="lpstr">
      <vt:lpstr>Arial</vt:lpstr>
      <vt:lpstr>Bahnschrift Light Condensed</vt:lpstr>
      <vt:lpstr>Book Antiqua</vt:lpstr>
      <vt:lpstr>Calibri</vt:lpstr>
      <vt:lpstr>Calibri Light</vt:lpstr>
      <vt:lpstr>Cambria Math</vt:lpstr>
      <vt:lpstr>Century Gothic</vt:lpstr>
      <vt:lpstr>Times New Roman</vt:lpstr>
      <vt:lpstr>Office Theme</vt:lpstr>
      <vt:lpstr>The Network Perspective of Psychology:  From Exploration to Theory Formation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Attitude formation with Ising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Sacha Epskamp</dc:creator>
  <cp:lastModifiedBy>Sacha Epskamp</cp:lastModifiedBy>
  <cp:revision>373</cp:revision>
  <dcterms:created xsi:type="dcterms:W3CDTF">2021-02-04T10:42:36Z</dcterms:created>
  <dcterms:modified xsi:type="dcterms:W3CDTF">2021-02-05T06:50:09Z</dcterms:modified>
</cp:coreProperties>
</file>