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97" r:id="rId3"/>
    <p:sldId id="298" r:id="rId4"/>
    <p:sldId id="299" r:id="rId5"/>
    <p:sldId id="300" r:id="rId6"/>
    <p:sldId id="257" r:id="rId7"/>
    <p:sldId id="258" r:id="rId8"/>
    <p:sldId id="259" r:id="rId9"/>
    <p:sldId id="260" r:id="rId10"/>
    <p:sldId id="302" r:id="rId11"/>
    <p:sldId id="263" r:id="rId12"/>
    <p:sldId id="283" r:id="rId13"/>
    <p:sldId id="264" r:id="rId14"/>
    <p:sldId id="265" r:id="rId15"/>
    <p:sldId id="285" r:id="rId16"/>
    <p:sldId id="284" r:id="rId17"/>
    <p:sldId id="262" r:id="rId18"/>
    <p:sldId id="266" r:id="rId19"/>
    <p:sldId id="303" r:id="rId20"/>
    <p:sldId id="305" r:id="rId21"/>
    <p:sldId id="304" r:id="rId22"/>
    <p:sldId id="306" r:id="rId23"/>
    <p:sldId id="267" r:id="rId24"/>
    <p:sldId id="268" r:id="rId25"/>
    <p:sldId id="307" r:id="rId26"/>
    <p:sldId id="308" r:id="rId27"/>
    <p:sldId id="309" r:id="rId28"/>
    <p:sldId id="269" r:id="rId29"/>
    <p:sldId id="270" r:id="rId30"/>
    <p:sldId id="271" r:id="rId31"/>
    <p:sldId id="301" r:id="rId32"/>
    <p:sldId id="273" r:id="rId33"/>
    <p:sldId id="282" r:id="rId34"/>
    <p:sldId id="274" r:id="rId35"/>
    <p:sldId id="275" r:id="rId36"/>
    <p:sldId id="276" r:id="rId37"/>
    <p:sldId id="280" r:id="rId38"/>
    <p:sldId id="277" r:id="rId39"/>
    <p:sldId id="286" r:id="rId40"/>
    <p:sldId id="287" r:id="rId41"/>
    <p:sldId id="288" r:id="rId42"/>
    <p:sldId id="289" r:id="rId43"/>
    <p:sldId id="290" r:id="rId44"/>
    <p:sldId id="295" r:id="rId45"/>
    <p:sldId id="296" r:id="rId46"/>
    <p:sldId id="292" r:id="rId47"/>
    <p:sldId id="293" r:id="rId48"/>
    <p:sldId id="294" r:id="rId49"/>
    <p:sldId id="278" r:id="rId50"/>
    <p:sldId id="310" r:id="rId51"/>
    <p:sldId id="31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378">
          <p15:clr>
            <a:srgbClr val="A4A3A4"/>
          </p15:clr>
        </p15:guide>
        <p15:guide id="3" pos="1382">
          <p15:clr>
            <a:srgbClr val="A4A3A4"/>
          </p15:clr>
        </p15:guide>
        <p15:guide id="4" pos="11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4"/>
    <p:restoredTop sz="94368"/>
  </p:normalViewPr>
  <p:slideViewPr>
    <p:cSldViewPr snapToGrid="0" snapToObjects="1" showGuides="1">
      <p:cViewPr varScale="1">
        <p:scale>
          <a:sx n="99" d="100"/>
          <a:sy n="99" d="100"/>
        </p:scale>
        <p:origin x="288" y="184"/>
      </p:cViewPr>
      <p:guideLst>
        <p:guide orient="horz" pos="2160"/>
        <p:guide pos="4378"/>
        <p:guide pos="1382"/>
        <p:guide pos="11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0CF12-56EF-784C-A898-30BA8E0A40A4}" type="datetimeFigureOut">
              <a:rPr lang="en-US" smtClean="0"/>
              <a:t>2/15/18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95A30-DF70-F943-A34F-857688618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3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7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8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2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20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0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4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7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4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8065A-A007-0F4F-B7E3-148A09731CC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3D7C1-A87C-3442-92FC-B9F0C792A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6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oogle.github.io/styleguide/Rguide.xml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Reproducibility and </a:t>
            </a:r>
            <a:r>
              <a:rPr lang="en-US" b="1" dirty="0" err="1"/>
              <a:t>Replicability</a:t>
            </a:r>
            <a:r>
              <a:rPr lang="en-US" b="1" dirty="0"/>
              <a:t> in a Fast-paced Methodological World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Sacha Epskamp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07" y="2747962"/>
            <a:ext cx="7772400" cy="1362075"/>
          </a:xfrm>
        </p:spPr>
        <p:txBody>
          <a:bodyPr>
            <a:normAutofit/>
          </a:bodyPr>
          <a:lstStyle/>
          <a:p>
            <a:r>
              <a:rPr lang="en-US" sz="3200" dirty="0"/>
              <a:t>Sources of Limited Reproducibility and Replicability in Novel Methodology</a:t>
            </a:r>
          </a:p>
        </p:txBody>
      </p:sp>
    </p:spTree>
    <p:extLst>
      <p:ext uri="{BB962C8B-B14F-4D97-AF65-F5344CB8AC3E}">
        <p14:creationId xmlns:p14="http://schemas.microsoft.com/office/powerpoint/2010/main" val="76288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Researcher Degrees of Freedom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Usually many choices made in performing some analysis</a:t>
            </a:r>
          </a:p>
          <a:p>
            <a:pPr lvl="1"/>
            <a:r>
              <a:rPr lang="en-US" dirty="0" smtClean="0"/>
              <a:t>Prior in Bayes Factors</a:t>
            </a:r>
          </a:p>
          <a:p>
            <a:pPr lvl="1"/>
            <a:r>
              <a:rPr lang="en-US" dirty="0" smtClean="0"/>
              <a:t>Standardization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May impact replicability</a:t>
            </a:r>
          </a:p>
          <a:p>
            <a:pPr lvl="1"/>
            <a:r>
              <a:rPr lang="en-US" dirty="0" smtClean="0"/>
              <a:t>Results may only replicate using very specific design choices</a:t>
            </a:r>
          </a:p>
          <a:p>
            <a:pPr lvl="1"/>
            <a:r>
              <a:rPr lang="en-US" dirty="0" smtClean="0"/>
              <a:t>Results may not replicate using future state-of-the-art</a:t>
            </a:r>
          </a:p>
          <a:p>
            <a:r>
              <a:rPr lang="en-US" dirty="0" smtClean="0"/>
              <a:t>Multiverse analysis remediates the first, but not the second</a:t>
            </a:r>
          </a:p>
          <a:p>
            <a:pPr lvl="1"/>
            <a:r>
              <a:rPr lang="en-US" dirty="0" smtClean="0"/>
              <a:t>And may be complicated…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5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/>
          <a:stretch/>
        </p:blipFill>
        <p:spPr>
          <a:xfrm>
            <a:off x="138023" y="1491877"/>
            <a:ext cx="8738558" cy="2024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81" y="4054414"/>
            <a:ext cx="5977600" cy="17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Lack of Validation </a:t>
            </a:r>
            <a:r>
              <a:rPr lang="en-US" dirty="0"/>
              <a:t>S</a:t>
            </a:r>
            <a:r>
              <a:rPr lang="en-US" dirty="0" smtClean="0"/>
              <a:t>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Novel methods may be only validated in certain settings, or proven under certain conditions</a:t>
            </a:r>
          </a:p>
          <a:p>
            <a:pPr lvl="1"/>
            <a:r>
              <a:rPr lang="en-US" dirty="0" smtClean="0"/>
              <a:t>Multivariate normality</a:t>
            </a:r>
          </a:p>
          <a:p>
            <a:pPr lvl="1"/>
            <a:r>
              <a:rPr lang="en-US" dirty="0" smtClean="0"/>
              <a:t>Sparsity</a:t>
            </a:r>
          </a:p>
          <a:p>
            <a:r>
              <a:rPr lang="en-US" dirty="0" smtClean="0"/>
              <a:t>Such conditions may be violated in empirical datasets</a:t>
            </a:r>
          </a:p>
          <a:p>
            <a:pPr lvl="1"/>
            <a:r>
              <a:rPr lang="en-US" dirty="0" smtClean="0"/>
              <a:t>Not clear how well method performs</a:t>
            </a:r>
          </a:p>
          <a:p>
            <a:pPr lvl="1"/>
            <a:r>
              <a:rPr lang="en-US" dirty="0" smtClean="0"/>
              <a:t>Results may not replicate using future state-of-the-art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9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Pre-print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It used to take a long time before methodological papers were made public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9555" y="6550223"/>
            <a:ext cx="7714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Source: http</a:t>
            </a:r>
            <a:r>
              <a:rPr lang="en-US" sz="1400" dirty="0"/>
              <a:t>://</a:t>
            </a:r>
            <a:r>
              <a:rPr lang="en-US" sz="1400" dirty="0" err="1"/>
              <a:t>persistentastonishment.blogspot.nl</a:t>
            </a:r>
            <a:r>
              <a:rPr lang="en-US" sz="1400" dirty="0"/>
              <a:t>/2015/07/median-publication-delays-at-38-apa.html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449281"/>
              </p:ext>
            </p:extLst>
          </p:nvPr>
        </p:nvGraphicFramePr>
        <p:xfrm>
          <a:off x="762000" y="2921699"/>
          <a:ext cx="7620000" cy="1798320"/>
        </p:xfrm>
        <a:graphic>
          <a:graphicData uri="http://schemas.openxmlformats.org/drawingml/2006/table">
            <a:tbl>
              <a:tblPr/>
              <a:tblGrid>
                <a:gridCol w="1270000"/>
                <a:gridCol w="1270000"/>
                <a:gridCol w="1270000"/>
                <a:gridCol w="1270000"/>
                <a:gridCol w="1270000"/>
                <a:gridCol w="1270000"/>
              </a:tblGrid>
              <a:tr h="133350">
                <a:tc>
                  <a:txBody>
                    <a:bodyPr/>
                    <a:lstStyle/>
                    <a:p>
                      <a:pPr rtl="0" fontAlgn="b"/>
                      <a:endParaRPr lang="en-US" dirty="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en-US" b="1">
                          <a:effectLst/>
                        </a:rPr>
                        <a:t>Quantile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350">
                <a:tc>
                  <a:txBody>
                    <a:bodyPr/>
                    <a:lstStyle/>
                    <a:p>
                      <a:pPr rtl="0" fontAlgn="b"/>
                      <a:endParaRPr lang="en-US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mr-IN">
                          <a:effectLst/>
                        </a:rPr>
                        <a:t>0%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mr-IN">
                          <a:effectLst/>
                        </a:rPr>
                        <a:t>25%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mr-IN">
                          <a:effectLst/>
                        </a:rPr>
                        <a:t>50%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mr-IN">
                          <a:effectLst/>
                        </a:rPr>
                        <a:t>75%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mr-IN">
                          <a:effectLst/>
                        </a:rPr>
                        <a:t>100%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Review time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i-FI">
                          <a:effectLst/>
                        </a:rPr>
                        <a:t>287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>
                          <a:effectLst/>
                        </a:rPr>
                        <a:t>408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>
                          <a:effectLst/>
                        </a:rPr>
                        <a:t>542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</a:rPr>
                        <a:t>4310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Online lag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</a:rPr>
                        <a:t>38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</a:rPr>
                        <a:t>90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>
                          <a:effectLst/>
                        </a:rPr>
                        <a:t>121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>
                          <a:effectLst/>
                        </a:rPr>
                        <a:t>165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uk-UA">
                          <a:effectLst/>
                        </a:rPr>
                        <a:t>551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Print lag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</a:rPr>
                        <a:t>53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>
                          <a:effectLst/>
                        </a:rPr>
                        <a:t>148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>
                          <a:effectLst/>
                        </a:rPr>
                        <a:t>218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>
                          <a:effectLst/>
                        </a:rPr>
                        <a:t>291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i-FI">
                          <a:effectLst/>
                        </a:rPr>
                        <a:t>874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Total time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</a:rPr>
                        <a:t>55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>
                          <a:effectLst/>
                        </a:rPr>
                        <a:t>428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>
                          <a:effectLst/>
                        </a:rPr>
                        <a:t>570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>
                          <a:effectLst/>
                        </a:rPr>
                        <a:t>706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 dirty="0">
                          <a:effectLst/>
                        </a:rPr>
                        <a:t>4392</a:t>
                      </a: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22749" y="4777812"/>
            <a:ext cx="494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Time in days for the journal Psychological Methods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Pre-print 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Now, methodological reports can be made public instantly using pre-print reports</a:t>
            </a:r>
          </a:p>
          <a:p>
            <a:r>
              <a:rPr lang="en-US" dirty="0" smtClean="0"/>
              <a:t>These reports may not have been checked by external experts</a:t>
            </a:r>
          </a:p>
          <a:p>
            <a:r>
              <a:rPr lang="en-US" dirty="0" smtClean="0"/>
              <a:t>The pre-print report may contain errors, or may change severely throughout the review process</a:t>
            </a:r>
          </a:p>
          <a:p>
            <a:pPr lvl="1"/>
            <a:r>
              <a:rPr lang="en-US" dirty="0" smtClean="0"/>
              <a:t>That is the whole purpose of peer-review to begin with!</a:t>
            </a:r>
          </a:p>
          <a:p>
            <a:r>
              <a:rPr lang="en-US" dirty="0"/>
              <a:t>E</a:t>
            </a:r>
            <a:r>
              <a:rPr lang="en-US" dirty="0" smtClean="0"/>
              <a:t>mpirical </a:t>
            </a:r>
            <a:r>
              <a:rPr lang="en-US" dirty="0"/>
              <a:t>work based on earlier versions of the pre-print may find their analyses now outdated or their conclusions now no longer </a:t>
            </a:r>
            <a:r>
              <a:rPr lang="en-US" dirty="0" smtClean="0"/>
              <a:t>warranted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0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1" y="1609680"/>
            <a:ext cx="7394441" cy="1113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71" y="3281787"/>
            <a:ext cx="41148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07" y="2747962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Sources of Limited Reproducibility and Replicability in </a:t>
            </a:r>
            <a:r>
              <a:rPr lang="en-US" dirty="0" smtClean="0"/>
              <a:t>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Beta 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62981"/>
          </a:xfrm>
        </p:spPr>
        <p:txBody>
          <a:bodyPr/>
          <a:lstStyle/>
          <a:p>
            <a:r>
              <a:rPr lang="en-US" dirty="0" smtClean="0"/>
              <a:t>Developers typically indicate software is still unstable / in development by denoting the version number as 0 (beta version)</a:t>
            </a:r>
          </a:p>
          <a:p>
            <a:r>
              <a:rPr lang="en-US" dirty="0" smtClean="0"/>
              <a:t>Using such software comes at a risk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60" y="3863181"/>
            <a:ext cx="6413679" cy="28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r="177"/>
          <a:stretch>
            <a:fillRect/>
          </a:stretch>
        </p:blipFill>
        <p:spPr bwMode="auto">
          <a:xfrm>
            <a:off x="560230" y="1166018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6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long time ago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330450"/>
            <a:ext cx="7620000" cy="219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6230" y="6272012"/>
            <a:ext cx="800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together with Michele </a:t>
            </a:r>
            <a:r>
              <a:rPr lang="en-US" dirty="0" err="1" smtClean="0"/>
              <a:t>Nuijten</a:t>
            </a:r>
            <a:r>
              <a:rPr lang="en-US" dirty="0"/>
              <a:t> </a:t>
            </a:r>
            <a:r>
              <a:rPr lang="en-US" dirty="0" smtClean="0"/>
              <a:t>in 2011-2012, after which I moved on to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7" y="846138"/>
            <a:ext cx="7482625" cy="50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4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2" y="409485"/>
            <a:ext cx="8512935" cy="2765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2" y="4023835"/>
            <a:ext cx="8512935" cy="239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0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 beta versions bad?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181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No, it simply indicates the developers do not yet deem the software stable enough to warrant a release version</a:t>
            </a:r>
          </a:p>
          <a:p>
            <a:r>
              <a:rPr lang="en-US" dirty="0" smtClean="0"/>
              <a:t>Input, output, argument names, default options etcetera may still change</a:t>
            </a:r>
          </a:p>
          <a:p>
            <a:pPr lvl="1"/>
            <a:r>
              <a:rPr lang="en-US" dirty="0" smtClean="0"/>
              <a:t>This may lead to reproducibility problems!</a:t>
            </a:r>
          </a:p>
          <a:p>
            <a:r>
              <a:rPr lang="en-US" dirty="0" smtClean="0"/>
              <a:t>There may be bugs</a:t>
            </a:r>
          </a:p>
          <a:p>
            <a:pPr lvl="1"/>
            <a:r>
              <a:rPr lang="en-US" dirty="0" smtClean="0"/>
              <a:t>But then again, every program has bugs</a:t>
            </a:r>
          </a:p>
          <a:p>
            <a:r>
              <a:rPr lang="en-US" dirty="0" smtClean="0"/>
              <a:t>At least report the version number! A 0 implies beta software</a:t>
            </a:r>
          </a:p>
          <a:p>
            <a:r>
              <a:rPr lang="en-US" dirty="0" smtClean="0"/>
              <a:t>Note that especially open-source developers sometimes *never* set the version number &gt; 0</a:t>
            </a:r>
          </a:p>
        </p:txBody>
      </p:sp>
    </p:spTree>
    <p:extLst>
      <p:ext uri="{BB962C8B-B14F-4D97-AF65-F5344CB8AC3E}">
        <p14:creationId xmlns:p14="http://schemas.microsoft.com/office/powerpoint/2010/main" val="133402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Bugs and Unexpected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Typically, methodologists are not trained in software </a:t>
            </a:r>
            <a:r>
              <a:rPr lang="en-US" dirty="0" smtClean="0"/>
              <a:t>engineering </a:t>
            </a:r>
            <a:endParaRPr lang="en-US" dirty="0" smtClean="0"/>
          </a:p>
          <a:p>
            <a:r>
              <a:rPr lang="en-US" dirty="0" smtClean="0"/>
              <a:t>As a result, methodological software may not be optimally coded or thoroughly checked</a:t>
            </a:r>
          </a:p>
          <a:p>
            <a:r>
              <a:rPr lang="en-US" dirty="0" smtClean="0"/>
              <a:t>Using unexpected input may lead to unexpected output, and there may be bugs</a:t>
            </a:r>
          </a:p>
          <a:p>
            <a:r>
              <a:rPr lang="en-US" dirty="0" smtClean="0"/>
              <a:t>Methodological software may also not be well maintained, leading to new bugs to be introduced in the future</a:t>
            </a:r>
          </a:p>
          <a:p>
            <a:pPr lvl="1"/>
            <a:r>
              <a:rPr lang="en-US" dirty="0" smtClean="0"/>
              <a:t>Many R packages only maintained by one person, who may change jobs or have other duties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Updates and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Even crystalized software may change</a:t>
            </a:r>
          </a:p>
          <a:p>
            <a:pPr lvl="1"/>
            <a:r>
              <a:rPr lang="en-US" dirty="0" smtClean="0"/>
              <a:t>Defaults may change due to user feedback</a:t>
            </a:r>
          </a:p>
          <a:p>
            <a:pPr lvl="1"/>
            <a:r>
              <a:rPr lang="en-US" dirty="0" smtClean="0"/>
              <a:t>Methodological advances may warrant updates to estimation algorithms</a:t>
            </a:r>
          </a:p>
          <a:p>
            <a:pPr lvl="1"/>
            <a:r>
              <a:rPr lang="en-US" dirty="0" smtClean="0"/>
              <a:t>Bugs may be fixed</a:t>
            </a:r>
          </a:p>
          <a:p>
            <a:r>
              <a:rPr lang="en-US" dirty="0" smtClean="0"/>
              <a:t>This leads to a risk that codes will not reproduce using later versions of the software</a:t>
            </a:r>
          </a:p>
          <a:p>
            <a:r>
              <a:rPr lang="en-US" dirty="0" smtClean="0"/>
              <a:t>Unfortunately, especially R has virtually no backward compatibility!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4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8" y="734095"/>
            <a:ext cx="3048634" cy="5750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13" y="4389424"/>
            <a:ext cx="5085903" cy="60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mbdam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mbdam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Dependencies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All problems mentioned are greatly inflated by huge dependency trees between software packages</a:t>
            </a:r>
          </a:p>
          <a:p>
            <a:r>
              <a:rPr lang="en-US" dirty="0" smtClean="0"/>
              <a:t>Codes may not reproduce because one package changed, or because any of the depended packages changed</a:t>
            </a:r>
          </a:p>
          <a:p>
            <a:r>
              <a:rPr lang="en-US" dirty="0" smtClean="0"/>
              <a:t>Virtually impossible to trace back the source of the problem</a:t>
            </a:r>
          </a:p>
          <a:p>
            <a:r>
              <a:rPr lang="en-US" dirty="0" smtClean="0"/>
              <a:t>Changes in depending packages may also introduce new bugs!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2-12 at 14.22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8" y="0"/>
            <a:ext cx="67798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6678" y="6008873"/>
            <a:ext cx="234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CRAN dependency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6_mlVAR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0" y="262676"/>
            <a:ext cx="8320224" cy="2773408"/>
          </a:xfrm>
          <a:prstGeom prst="rect">
            <a:avLst/>
          </a:prstGeom>
        </p:spPr>
      </p:pic>
      <p:pic>
        <p:nvPicPr>
          <p:cNvPr id="5" name="Picture 4" descr="Figure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5176" r="33551" b="6828"/>
          <a:stretch/>
        </p:blipFill>
        <p:spPr>
          <a:xfrm>
            <a:off x="431890" y="3153649"/>
            <a:ext cx="3466414" cy="35642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92002" y="6303513"/>
            <a:ext cx="4180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sachaepskamp.com</a:t>
            </a:r>
            <a:r>
              <a:rPr lang="en-US" sz="1400" dirty="0"/>
              <a:t>/Dissertation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37" y="3153649"/>
            <a:ext cx="4650377" cy="23251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83103" y="5657182"/>
            <a:ext cx="4589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Network Psychometrics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02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tn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6678" y="6008873"/>
            <a:ext cx="234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Bootnet dependency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2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07" y="2747962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/>
              <a:t>Recommendations for Improving Reproducibility</a:t>
            </a:r>
          </a:p>
        </p:txBody>
      </p:sp>
    </p:spTree>
    <p:extLst>
      <p:ext uri="{BB962C8B-B14F-4D97-AF65-F5344CB8AC3E}">
        <p14:creationId xmlns:p14="http://schemas.microsoft.com/office/powerpoint/2010/main" val="81645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Distribute codes together with methodological publications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54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Distribute codes together with methodological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Methodological studies without supplemented codes are hardly not reproducible</a:t>
            </a:r>
          </a:p>
          <a:p>
            <a:pPr lvl="1"/>
            <a:r>
              <a:rPr lang="en-US" dirty="0" smtClean="0"/>
              <a:t>Especially not by empirical researchers</a:t>
            </a:r>
          </a:p>
          <a:p>
            <a:r>
              <a:rPr lang="en-US" dirty="0" smtClean="0"/>
              <a:t>If results do not reproduce, without codes you don’t know if that is due to: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Problems with the method itself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Inconsistencies in implementation of the method</a:t>
            </a:r>
          </a:p>
          <a:p>
            <a:r>
              <a:rPr lang="en-US" dirty="0" smtClean="0"/>
              <a:t>If you ran a simulation study, you have codes!</a:t>
            </a:r>
          </a:p>
          <a:p>
            <a:r>
              <a:rPr lang="en-US" dirty="0" smtClean="0"/>
              <a:t>The more flexible your codes, the better</a:t>
            </a:r>
          </a:p>
          <a:p>
            <a:pPr lvl="1"/>
            <a:r>
              <a:rPr lang="en-US" dirty="0" smtClean="0"/>
              <a:t>Do not hard-code variable names, sample size, etcetera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9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Provide documentation to the codes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Codes are useless if nobody understands how to use them</a:t>
            </a:r>
          </a:p>
          <a:p>
            <a:r>
              <a:rPr lang="en-US" dirty="0" smtClean="0"/>
              <a:t>In a script: Add comments indicating what codes do and where users can change something</a:t>
            </a:r>
          </a:p>
          <a:p>
            <a:r>
              <a:rPr lang="en-US" dirty="0" smtClean="0"/>
              <a:t>In a function: Provide a description of expected input and the output</a:t>
            </a:r>
          </a:p>
          <a:p>
            <a:pPr lvl="0"/>
            <a:r>
              <a:rPr lang="en-US" dirty="0"/>
              <a:t>For codes written in R, an ideal format in presenting codes is the form of an R package to be submitted to the Comprehensive R Archive Network (CRAN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Requires you to </a:t>
            </a:r>
            <a:r>
              <a:rPr lang="en-US" dirty="0"/>
              <a:t>pass numerous checks designed to force </a:t>
            </a:r>
            <a:r>
              <a:rPr lang="en-US" dirty="0" smtClean="0"/>
              <a:t>you </a:t>
            </a:r>
            <a:r>
              <a:rPr lang="en-US" dirty="0"/>
              <a:t>to provide basic </a:t>
            </a:r>
            <a:r>
              <a:rPr lang="en-US" dirty="0" smtClean="0"/>
              <a:t>documentation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3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a clear coding style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If your codes are not readable, then others cannot figure out what you did</a:t>
            </a:r>
          </a:p>
          <a:p>
            <a:r>
              <a:rPr lang="en-US" dirty="0" smtClean="0"/>
              <a:t>Thus, unreadable codes are almost not reproducible by others in different programming languages</a:t>
            </a:r>
          </a:p>
          <a:p>
            <a:r>
              <a:rPr lang="en-US" dirty="0" smtClean="0"/>
              <a:t>Some tips to make your code better:</a:t>
            </a:r>
          </a:p>
          <a:p>
            <a:pPr lvl="1"/>
            <a:r>
              <a:rPr lang="en-US" dirty="0" smtClean="0"/>
              <a:t>Use a style guide</a:t>
            </a:r>
          </a:p>
          <a:p>
            <a:pPr lvl="2"/>
            <a:r>
              <a:rPr lang="en-US" dirty="0" smtClean="0"/>
              <a:t>E.g.,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://google.github.io/styleguide/</a:t>
            </a:r>
            <a:r>
              <a:rPr lang="en-US" dirty="0" smtClean="0">
                <a:hlinkClick r:id="rId2"/>
              </a:rPr>
              <a:t>Rguide.xml</a:t>
            </a:r>
            <a:endParaRPr lang="en-US" dirty="0" smtClean="0"/>
          </a:p>
          <a:p>
            <a:pPr lvl="1"/>
            <a:r>
              <a:rPr lang="en-US" dirty="0" smtClean="0"/>
              <a:t>Use many clarifying comments</a:t>
            </a:r>
          </a:p>
          <a:p>
            <a:pPr lvl="1"/>
            <a:r>
              <a:rPr lang="en-US" dirty="0" smtClean="0"/>
              <a:t>Use informative object names</a:t>
            </a:r>
          </a:p>
          <a:p>
            <a:pPr lvl="1"/>
            <a:r>
              <a:rPr lang="en-US" dirty="0" smtClean="0"/>
              <a:t>Use spaces / indents!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6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a version-control system</a:t>
            </a:r>
            <a:endParaRPr lang="en-US" dirty="0"/>
          </a:p>
        </p:txBody>
      </p:sp>
      <p:pic>
        <p:nvPicPr>
          <p:cNvPr id="4" name="Content Placeholder 3" descr="Screen Shot 2018-02-12 at 20.04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6" b="147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450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 version-control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Github</a:t>
            </a:r>
            <a:r>
              <a:rPr lang="en-US" dirty="0" smtClean="0"/>
              <a:t> is a great online repository!</a:t>
            </a:r>
          </a:p>
          <a:p>
            <a:pPr lvl="1"/>
            <a:r>
              <a:rPr lang="en-US" dirty="0" smtClean="0"/>
              <a:t>Integrated with </a:t>
            </a:r>
            <a:r>
              <a:rPr lang="en-US" dirty="0" err="1" smtClean="0"/>
              <a:t>git</a:t>
            </a:r>
            <a:endParaRPr lang="en-US" dirty="0" smtClean="0"/>
          </a:p>
          <a:p>
            <a:pPr lvl="1"/>
            <a:r>
              <a:rPr lang="en-US" dirty="0" smtClean="0"/>
              <a:t>Clearly shows when what changes are made</a:t>
            </a:r>
          </a:p>
          <a:p>
            <a:pPr lvl="1"/>
            <a:r>
              <a:rPr lang="en-US" dirty="0" smtClean="0"/>
              <a:t>Allows users to report bugs / ask questions</a:t>
            </a:r>
          </a:p>
          <a:p>
            <a:pPr lvl="1"/>
            <a:r>
              <a:rPr lang="en-US" dirty="0" smtClean="0"/>
              <a:t>Allows others to suggest code changes</a:t>
            </a:r>
          </a:p>
          <a:p>
            <a:pPr lvl="2"/>
            <a:r>
              <a:rPr lang="en-US" dirty="0" smtClean="0"/>
              <a:t>Pull requests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4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Offer backward compatibility</a:t>
            </a:r>
          </a:p>
        </p:txBody>
      </p:sp>
      <p:pic>
        <p:nvPicPr>
          <p:cNvPr id="5" name="Content Placeholder 4" descr="Screen Shot 2018-02-12 at 20.09.5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 b="3022"/>
          <a:stretch>
            <a:fillRect/>
          </a:stretch>
        </p:blipFill>
        <p:spPr>
          <a:xfrm>
            <a:off x="457200" y="3969656"/>
            <a:ext cx="8229600" cy="2516188"/>
          </a:xfrm>
        </p:spPr>
      </p:pic>
      <p:sp>
        <p:nvSpPr>
          <p:cNvPr id="8" name="TextBox 7"/>
          <p:cNvSpPr txBox="1"/>
          <p:nvPr/>
        </p:nvSpPr>
        <p:spPr>
          <a:xfrm>
            <a:off x="457200" y="1517134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When software defaults change, you want to make it possible to reproduce earlier analyses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At least include arguments that can be set to mimic the earlier version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Another option is to add a “mimic” argument that you can assign a version number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Note: if the outcome change is due to a depending package changing, there is not much you can do</a:t>
            </a:r>
            <a:r>
              <a:rPr lang="is-IS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37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Recommendations for </a:t>
            </a:r>
            <a:r>
              <a:rPr lang="en-US" dirty="0"/>
              <a:t>Empirical Researchers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71500" indent="-514350"/>
            <a:r>
              <a:rPr lang="en-US" dirty="0" smtClean="0"/>
              <a:t>Understand the methodology</a:t>
            </a:r>
          </a:p>
          <a:p>
            <a:pPr marL="971550" lvl="1" indent="-514350"/>
            <a:r>
              <a:rPr lang="en-US" dirty="0" smtClean="0"/>
              <a:t>If you do not understand the methodology, you do not know when something goes wrong</a:t>
            </a:r>
          </a:p>
          <a:p>
            <a:pPr marL="971550" lvl="1" indent="-514350"/>
            <a:r>
              <a:rPr lang="en-US" dirty="0" smtClean="0"/>
              <a:t>Your results may not replicate, simply because they rely on errors</a:t>
            </a:r>
          </a:p>
          <a:p>
            <a:pPr marL="571500" indent="-514350"/>
            <a:r>
              <a:rPr lang="en-US" dirty="0" smtClean="0"/>
              <a:t>The more </a:t>
            </a:r>
            <a:r>
              <a:rPr lang="en-US" i="1" dirty="0" smtClean="0"/>
              <a:t>crystallized</a:t>
            </a:r>
            <a:r>
              <a:rPr lang="en-US" dirty="0" smtClean="0"/>
              <a:t> the software, the more likely codes will reproduce</a:t>
            </a:r>
          </a:p>
          <a:p>
            <a:pPr marL="971550" lvl="1" indent="-514350"/>
            <a:r>
              <a:rPr lang="en-US" dirty="0" smtClean="0"/>
              <a:t>Crystalized software is less likely to change and more likely to be validated</a:t>
            </a:r>
          </a:p>
          <a:p>
            <a:pPr marL="971550" lvl="1" indent="-514350"/>
            <a:r>
              <a:rPr lang="en-US" dirty="0" smtClean="0"/>
              <a:t>Note: many software packages may not be regarded as fully crystalized!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6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00"/>
            <a:ext cx="9144000" cy="483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1" y="872276"/>
            <a:ext cx="4728687" cy="1945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68" y="772733"/>
            <a:ext cx="3720744" cy="569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37" y="3232039"/>
            <a:ext cx="4322385" cy="33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451100"/>
            <a:ext cx="80391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Ising</a:t>
            </a:r>
            <a:r>
              <a:rPr lang="en-US" dirty="0" smtClean="0"/>
              <a:t> Models</a:t>
            </a:r>
            <a:endParaRPr lang="en-US" dirty="0"/>
          </a:p>
        </p:txBody>
      </p:sp>
      <p:pic>
        <p:nvPicPr>
          <p:cNvPr id="4" name="Picture 3" descr="Screen Shot 2017-09-07 at 13.24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8" y="1462995"/>
            <a:ext cx="6884744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“Relative importance networks”</a:t>
            </a:r>
            <a:endParaRPr lang="en-US" dirty="0"/>
          </a:p>
        </p:txBody>
      </p:sp>
      <p:pic>
        <p:nvPicPr>
          <p:cNvPr id="4" name="Picture 3" descr="Screen Shot 2017-09-07 at 13.2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38" y="1417638"/>
            <a:ext cx="7212724" cy="51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Directed Acyclic </a:t>
            </a:r>
            <a:r>
              <a:rPr lang="en-US" dirty="0" smtClean="0"/>
              <a:t>Graphs”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0291"/>
            <a:ext cx="8229600" cy="3925780"/>
          </a:xfrm>
        </p:spPr>
      </p:pic>
    </p:spTree>
    <p:extLst>
      <p:ext uri="{BB962C8B-B14F-4D97-AF65-F5344CB8AC3E}">
        <p14:creationId xmlns:p14="http://schemas.microsoft.com/office/powerpoint/2010/main" val="206521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Directed Acyclic Graphs</a:t>
            </a:r>
            <a:endParaRPr lang="en-US" dirty="0"/>
          </a:p>
        </p:txBody>
      </p:sp>
      <p:pic>
        <p:nvPicPr>
          <p:cNvPr id="3" name="Picture 2" descr="Screen Shot 2017-09-07 at 13.2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033"/>
            <a:ext cx="9144000" cy="4330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2635" y="6368521"/>
            <a:ext cx="428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Changed after acceptance and without new peer-review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15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Forbes et al. results</a:t>
            </a:r>
            <a:endParaRPr lang="en-US" dirty="0"/>
          </a:p>
        </p:txBody>
      </p:sp>
      <p:pic>
        <p:nvPicPr>
          <p:cNvPr id="4" name="Picture 3" descr="Screen Shot 2017-09-07 at 13.30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534"/>
            <a:ext cx="9144000" cy="41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plicationGraph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467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2"/>
            <a:ext cx="8229600" cy="1143000"/>
          </a:xfrm>
        </p:spPr>
        <p:txBody>
          <a:bodyPr/>
          <a:lstStyle/>
          <a:p>
            <a:r>
              <a:rPr lang="en-US" dirty="0" smtClean="0"/>
              <a:t>Our re-analysis</a:t>
            </a:r>
            <a:endParaRPr lang="en-US" dirty="0"/>
          </a:p>
        </p:txBody>
      </p:sp>
      <p:pic>
        <p:nvPicPr>
          <p:cNvPr id="5" name="Picture 4" descr="Screen Shot 2017-09-07 at 13.24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67" y="1710268"/>
            <a:ext cx="6258766" cy="44743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527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re-analysis</a:t>
            </a:r>
            <a:endParaRPr lang="en-US" dirty="0"/>
          </a:p>
        </p:txBody>
      </p:sp>
      <p:pic>
        <p:nvPicPr>
          <p:cNvPr id="4" name="Picture 3" descr="Screen Shot 2017-09-07 at 13.3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6203"/>
            <a:ext cx="9144000" cy="49967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92867" y="2988733"/>
            <a:ext cx="5003800" cy="812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0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Crystalized-software checklist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software is not in beta version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software is validated in a methodological study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software is well documented and/or accompanied by tutorials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source codes are openly available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10626" y="5985559"/>
            <a:ext cx="597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very few software routines will pass all these checks! Not all are required; the more the better!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2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95" y="4582359"/>
            <a:ext cx="7548943" cy="1168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1" y="3429000"/>
            <a:ext cx="7860227" cy="621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72" y="2121935"/>
            <a:ext cx="7946266" cy="774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9" y="959849"/>
            <a:ext cx="7980518" cy="62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While the age of fast-paced methodology greatly facilitates reproducibility, it also undermines it in ways not often realized by </a:t>
            </a:r>
            <a:r>
              <a:rPr lang="en-US" sz="2800" dirty="0" smtClean="0"/>
              <a:t>researchers. I will discuss:</a:t>
            </a:r>
          </a:p>
          <a:p>
            <a:r>
              <a:rPr lang="en-US" sz="2800" dirty="0"/>
              <a:t>Sources of Limited Reproducibility </a:t>
            </a:r>
            <a:r>
              <a:rPr lang="en-US" sz="2800" dirty="0" smtClean="0"/>
              <a:t>and </a:t>
            </a:r>
            <a:r>
              <a:rPr lang="en-US" sz="2800" dirty="0" err="1" smtClean="0"/>
              <a:t>Replicability</a:t>
            </a:r>
            <a:r>
              <a:rPr lang="en-US" sz="2800" dirty="0" smtClean="0"/>
              <a:t> in </a:t>
            </a:r>
            <a:r>
              <a:rPr lang="en-US" sz="2800" dirty="0"/>
              <a:t>Novel Methodology</a:t>
            </a:r>
          </a:p>
          <a:p>
            <a:r>
              <a:rPr lang="en-US" sz="2800" dirty="0"/>
              <a:t>Sources of Limited Reproducibility and </a:t>
            </a:r>
            <a:r>
              <a:rPr lang="en-US" sz="2800" dirty="0" err="1"/>
              <a:t>Replicability</a:t>
            </a:r>
            <a:r>
              <a:rPr lang="en-US" sz="2800" dirty="0"/>
              <a:t> in </a:t>
            </a:r>
            <a:r>
              <a:rPr lang="en-US" sz="2800" dirty="0" smtClean="0"/>
              <a:t>Software</a:t>
            </a:r>
          </a:p>
          <a:p>
            <a:r>
              <a:rPr lang="en-US" sz="2800" dirty="0"/>
              <a:t>Recommendations for improving </a:t>
            </a:r>
            <a:r>
              <a:rPr lang="en-US" sz="2800" dirty="0" smtClean="0"/>
              <a:t>reproducibility</a:t>
            </a:r>
          </a:p>
          <a:p>
            <a:pPr lvl="1"/>
            <a:r>
              <a:rPr lang="en-US" sz="2400" dirty="0" smtClean="0"/>
              <a:t>Methodologists</a:t>
            </a:r>
          </a:p>
          <a:p>
            <a:pPr lvl="1"/>
            <a:r>
              <a:rPr lang="en-US" sz="2400" dirty="0" smtClean="0"/>
              <a:t>Empirical Researchers</a:t>
            </a:r>
            <a:endParaRPr lang="en-US" sz="24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414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</a:t>
            </a:r>
            <a:r>
              <a:rPr lang="en-US" smtClean="0"/>
              <a:t>your attention!</a:t>
            </a:r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 and </a:t>
            </a:r>
            <a:r>
              <a:rPr lang="en-US" dirty="0" err="1"/>
              <a:t>Replicability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Reproducibility</a:t>
            </a:r>
          </a:p>
          <a:p>
            <a:pPr lvl="1"/>
            <a:r>
              <a:rPr lang="en-US" dirty="0" smtClean="0"/>
              <a:t>Using </a:t>
            </a:r>
            <a:r>
              <a:rPr lang="en-US" dirty="0"/>
              <a:t>the same data obtaining the same results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lvl="1"/>
            <a:r>
              <a:rPr lang="en-US" dirty="0" smtClean="0">
                <a:effectLst/>
              </a:rPr>
              <a:t>Basic requirement for </a:t>
            </a:r>
            <a:r>
              <a:rPr lang="en-US" dirty="0" err="1" smtClean="0">
                <a:effectLst/>
              </a:rPr>
              <a:t>replicability</a:t>
            </a:r>
            <a:r>
              <a:rPr lang="en-US" dirty="0" smtClean="0">
                <a:effectLst/>
              </a:rPr>
              <a:t>:</a:t>
            </a:r>
          </a:p>
          <a:p>
            <a:r>
              <a:rPr lang="en-US" dirty="0" err="1" smtClean="0"/>
              <a:t>Replicability</a:t>
            </a:r>
            <a:endParaRPr lang="en-US" dirty="0" smtClean="0"/>
          </a:p>
          <a:p>
            <a:pPr lvl="1"/>
            <a:r>
              <a:rPr lang="en-US" dirty="0" smtClean="0"/>
              <a:t>Obtaining </a:t>
            </a:r>
            <a:r>
              <a:rPr lang="en-US" dirty="0"/>
              <a:t>similar results in new </a:t>
            </a:r>
            <a:r>
              <a:rPr lang="en-US" dirty="0" smtClean="0"/>
              <a:t>data</a:t>
            </a:r>
            <a:endParaRPr lang="en-US" dirty="0"/>
          </a:p>
          <a:p>
            <a:pPr lvl="1"/>
            <a:r>
              <a:rPr lang="en-US" dirty="0" smtClean="0"/>
              <a:t>If </a:t>
            </a:r>
            <a:r>
              <a:rPr lang="en-US" dirty="0"/>
              <a:t>results are not reproducible, we cannot expect them to be replicable</a:t>
            </a:r>
            <a:r>
              <a:rPr lang="en-US" dirty="0" smtClean="0">
                <a:effectLst/>
              </a:rPr>
              <a:t> </a:t>
            </a:r>
          </a:p>
        </p:txBody>
      </p:sp>
      <p:pic>
        <p:nvPicPr>
          <p:cNvPr id="4" name="Picture 3" descr="Screen Shot 2018-02-15 at 08.17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79600"/>
            <a:ext cx="7607300" cy="309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885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Fast-paced Methodological World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r="17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682402" y="6126163"/>
            <a:ext cx="577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Rapidly growing number of statistical software packages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6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Fast-paced Methodological World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82402" y="6126163"/>
            <a:ext cx="577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Rapidly growing number of methodological pre-prints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7" y="3036892"/>
            <a:ext cx="381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795" y="1417639"/>
            <a:ext cx="5103677" cy="27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While the age of fast-paced methodology greatly facilitates reproducibility, it also undermines it in ways not often realized by </a:t>
            </a:r>
            <a:r>
              <a:rPr lang="en-US" sz="2800" dirty="0" smtClean="0"/>
              <a:t>researchers. I will discuss:</a:t>
            </a:r>
          </a:p>
          <a:p>
            <a:r>
              <a:rPr lang="en-US" sz="2800" dirty="0"/>
              <a:t>Sources of Limited Reproducibility </a:t>
            </a:r>
            <a:r>
              <a:rPr lang="en-US" sz="2800" dirty="0" smtClean="0"/>
              <a:t>and </a:t>
            </a:r>
            <a:r>
              <a:rPr lang="en-US" sz="2800" dirty="0" err="1" smtClean="0"/>
              <a:t>Replicability</a:t>
            </a:r>
            <a:r>
              <a:rPr lang="en-US" sz="2800" dirty="0" smtClean="0"/>
              <a:t> in </a:t>
            </a:r>
            <a:r>
              <a:rPr lang="en-US" sz="2800" dirty="0"/>
              <a:t>Novel Methodology</a:t>
            </a:r>
          </a:p>
          <a:p>
            <a:r>
              <a:rPr lang="en-US" sz="2800" dirty="0"/>
              <a:t>Sources of Limited Reproducibility and </a:t>
            </a:r>
            <a:r>
              <a:rPr lang="en-US" sz="2800" dirty="0" err="1"/>
              <a:t>Replicability</a:t>
            </a:r>
            <a:r>
              <a:rPr lang="en-US" sz="2800" dirty="0"/>
              <a:t> in </a:t>
            </a:r>
            <a:r>
              <a:rPr lang="en-US" sz="2800" dirty="0" smtClean="0"/>
              <a:t>Software</a:t>
            </a:r>
          </a:p>
          <a:p>
            <a:r>
              <a:rPr lang="en-US" sz="2800" dirty="0"/>
              <a:t>Recommendations for improving </a:t>
            </a:r>
            <a:r>
              <a:rPr lang="en-US" sz="2800" dirty="0" smtClean="0"/>
              <a:t>reproducibility</a:t>
            </a:r>
          </a:p>
          <a:p>
            <a:pPr lvl="1"/>
            <a:r>
              <a:rPr lang="en-US" sz="2400" dirty="0" smtClean="0"/>
              <a:t>Methodologists</a:t>
            </a:r>
          </a:p>
          <a:p>
            <a:pPr lvl="1"/>
            <a:r>
              <a:rPr lang="en-US" sz="2400" dirty="0" smtClean="0"/>
              <a:t>Empirical Researchers</a:t>
            </a:r>
            <a:endParaRPr lang="en-US" sz="24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985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1262</Words>
  <Application>Microsoft Macintosh PowerPoint</Application>
  <PresentationFormat>On-screen Show (4:3)</PresentationFormat>
  <Paragraphs>182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Calibri</vt:lpstr>
      <vt:lpstr>Mangal</vt:lpstr>
      <vt:lpstr>Arial</vt:lpstr>
      <vt:lpstr>Office Theme</vt:lpstr>
      <vt:lpstr>Reproducibility and Replicability in a Fast-paced Methodological World </vt:lpstr>
      <vt:lpstr>A long time ago…</vt:lpstr>
      <vt:lpstr>PowerPoint Presentation</vt:lpstr>
      <vt:lpstr>PowerPoint Presentation</vt:lpstr>
      <vt:lpstr>PowerPoint Presentation</vt:lpstr>
      <vt:lpstr>Reproducibility and Replicability </vt:lpstr>
      <vt:lpstr>Fast-paced Methodological World</vt:lpstr>
      <vt:lpstr>Fast-paced Methodological World</vt:lpstr>
      <vt:lpstr>Goal</vt:lpstr>
      <vt:lpstr>Sources of Limited Reproducibility and Replicability in Novel Methodology</vt:lpstr>
      <vt:lpstr>Researcher Degrees of Freedom</vt:lpstr>
      <vt:lpstr>PowerPoint Presentation</vt:lpstr>
      <vt:lpstr>Lack of Validation Studies</vt:lpstr>
      <vt:lpstr>Pre-print Reports</vt:lpstr>
      <vt:lpstr>Pre-print Reports</vt:lpstr>
      <vt:lpstr>PowerPoint Presentation</vt:lpstr>
      <vt:lpstr>Sources of Limited Reproducibility and Replicability in Software</vt:lpstr>
      <vt:lpstr>Beta Versions</vt:lpstr>
      <vt:lpstr>PowerPoint Presentation</vt:lpstr>
      <vt:lpstr>PowerPoint Presentation</vt:lpstr>
      <vt:lpstr>PowerPoint Presentation</vt:lpstr>
      <vt:lpstr>Are beta versions bad?</vt:lpstr>
      <vt:lpstr>Bugs and Unexpected Results</vt:lpstr>
      <vt:lpstr>Updates and Changes</vt:lpstr>
      <vt:lpstr>PowerPoint Presentation</vt:lpstr>
      <vt:lpstr>PowerPoint Presentation</vt:lpstr>
      <vt:lpstr>PowerPoint Presentation</vt:lpstr>
      <vt:lpstr>Dependencies</vt:lpstr>
      <vt:lpstr>PowerPoint Presentation</vt:lpstr>
      <vt:lpstr>PowerPoint Presentation</vt:lpstr>
      <vt:lpstr>Recommendations for Improving Reproducibility</vt:lpstr>
      <vt:lpstr>Distribute codes together with methodological publications</vt:lpstr>
      <vt:lpstr>Distribute codes together with methodological publications</vt:lpstr>
      <vt:lpstr>Provide documentation to the codes </vt:lpstr>
      <vt:lpstr>Use a clear coding style </vt:lpstr>
      <vt:lpstr>Use a version-control system</vt:lpstr>
      <vt:lpstr>Use a version-control system</vt:lpstr>
      <vt:lpstr>Offer backward compatibility</vt:lpstr>
      <vt:lpstr>Recommendations for Empirical Researchers</vt:lpstr>
      <vt:lpstr>PowerPoint Presentation</vt:lpstr>
      <vt:lpstr>PowerPoint Presentation</vt:lpstr>
      <vt:lpstr>Ising Models</vt:lpstr>
      <vt:lpstr>“Relative importance networks”</vt:lpstr>
      <vt:lpstr>“Directed Acyclic Graphs”</vt:lpstr>
      <vt:lpstr>Directed Acyclic Graphs</vt:lpstr>
      <vt:lpstr>Forbes et al. results</vt:lpstr>
      <vt:lpstr>Our re-analysis</vt:lpstr>
      <vt:lpstr>Our re-analysis</vt:lpstr>
      <vt:lpstr>Crystalized-software checklist</vt:lpstr>
      <vt:lpstr>Summary</vt:lpstr>
      <vt:lpstr>Thank you for your attention!</vt:lpstr>
    </vt:vector>
  </TitlesOfParts>
  <Company>University of Amsterdam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Sacha Epskamp</dc:creator>
  <cp:lastModifiedBy>Sacha Epskamp</cp:lastModifiedBy>
  <cp:revision>177</cp:revision>
  <cp:lastPrinted>2018-02-15T12:15:27Z</cp:lastPrinted>
  <dcterms:created xsi:type="dcterms:W3CDTF">2018-02-12T12:59:56Z</dcterms:created>
  <dcterms:modified xsi:type="dcterms:W3CDTF">2018-02-15T13:24:47Z</dcterms:modified>
</cp:coreProperties>
</file>