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86" r:id="rId5"/>
    <p:sldId id="259" r:id="rId6"/>
    <p:sldId id="260" r:id="rId7"/>
    <p:sldId id="262" r:id="rId8"/>
    <p:sldId id="263" r:id="rId9"/>
    <p:sldId id="264" r:id="rId10"/>
    <p:sldId id="265" r:id="rId11"/>
    <p:sldId id="261" r:id="rId12"/>
    <p:sldId id="266" r:id="rId13"/>
    <p:sldId id="278" r:id="rId14"/>
    <p:sldId id="269" r:id="rId15"/>
    <p:sldId id="271" r:id="rId16"/>
    <p:sldId id="270" r:id="rId17"/>
    <p:sldId id="272" r:id="rId18"/>
    <p:sldId id="274" r:id="rId19"/>
    <p:sldId id="275" r:id="rId20"/>
    <p:sldId id="276" r:id="rId21"/>
    <p:sldId id="277" r:id="rId22"/>
    <p:sldId id="268" r:id="rId23"/>
    <p:sldId id="280" r:id="rId24"/>
    <p:sldId id="281" r:id="rId25"/>
    <p:sldId id="282" r:id="rId26"/>
    <p:sldId id="283" r:id="rId27"/>
    <p:sldId id="284" r:id="rId28"/>
    <p:sldId id="285" r:id="rId29"/>
    <p:sldId id="287" r:id="rId30"/>
    <p:sldId id="288" r:id="rId31"/>
    <p:sldId id="289" r:id="rId32"/>
    <p:sldId id="290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52C4-EFA7-EE4C-BB22-5E4E66422A71}" type="datetimeFigureOut">
              <a:rPr lang="en-US" smtClean="0"/>
              <a:t>22/09/14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21F2-6ECA-F84A-B4A0-7249B9C36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4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52C4-EFA7-EE4C-BB22-5E4E66422A71}" type="datetimeFigureOut">
              <a:rPr lang="en-US" smtClean="0"/>
              <a:t>22/09/14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21F2-6ECA-F84A-B4A0-7249B9C36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47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52C4-EFA7-EE4C-BB22-5E4E66422A71}" type="datetimeFigureOut">
              <a:rPr lang="en-US" smtClean="0"/>
              <a:t>22/09/14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21F2-6ECA-F84A-B4A0-7249B9C36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24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52C4-EFA7-EE4C-BB22-5E4E66422A71}" type="datetimeFigureOut">
              <a:rPr lang="en-US" smtClean="0"/>
              <a:t>22/09/14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21F2-6ECA-F84A-B4A0-7249B9C36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11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52C4-EFA7-EE4C-BB22-5E4E66422A71}" type="datetimeFigureOut">
              <a:rPr lang="en-US" smtClean="0"/>
              <a:t>22/09/14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21F2-6ECA-F84A-B4A0-7249B9C36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1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52C4-EFA7-EE4C-BB22-5E4E66422A71}" type="datetimeFigureOut">
              <a:rPr lang="en-US" smtClean="0"/>
              <a:t>22/09/14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21F2-6ECA-F84A-B4A0-7249B9C36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2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52C4-EFA7-EE4C-BB22-5E4E66422A71}" type="datetimeFigureOut">
              <a:rPr lang="en-US" smtClean="0"/>
              <a:t>22/09/14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21F2-6ECA-F84A-B4A0-7249B9C36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7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52C4-EFA7-EE4C-BB22-5E4E66422A71}" type="datetimeFigureOut">
              <a:rPr lang="en-US" smtClean="0"/>
              <a:t>22/09/14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21F2-6ECA-F84A-B4A0-7249B9C36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4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52C4-EFA7-EE4C-BB22-5E4E66422A71}" type="datetimeFigureOut">
              <a:rPr lang="en-US" smtClean="0"/>
              <a:t>22/09/14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21F2-6ECA-F84A-B4A0-7249B9C36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75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52C4-EFA7-EE4C-BB22-5E4E66422A71}" type="datetimeFigureOut">
              <a:rPr lang="en-US" smtClean="0"/>
              <a:t>22/09/14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21F2-6ECA-F84A-B4A0-7249B9C36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49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52C4-EFA7-EE4C-BB22-5E4E66422A71}" type="datetimeFigureOut">
              <a:rPr lang="en-US" smtClean="0"/>
              <a:t>22/09/14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21F2-6ECA-F84A-B4A0-7249B9C36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35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952C4-EFA7-EE4C-BB22-5E4E66422A71}" type="datetimeFigureOut">
              <a:rPr lang="en-US" smtClean="0"/>
              <a:t>22/09/14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221F2-6ECA-F84A-B4A0-7249B9C36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5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Causal 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Denny </a:t>
            </a:r>
            <a:r>
              <a:rPr lang="en-US" dirty="0" err="1" smtClean="0"/>
              <a:t>Borsboom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64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Pearl’s approach (V)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619915"/>
          </a:xfrm>
        </p:spPr>
        <p:txBody>
          <a:bodyPr>
            <a:normAutofit/>
          </a:bodyPr>
          <a:lstStyle/>
          <a:p>
            <a:r>
              <a:rPr lang="en-US" dirty="0" smtClean="0"/>
              <a:t>Trick: shift attention from bivariate to multivariate systems and then ask two new questions:</a:t>
            </a:r>
          </a:p>
          <a:p>
            <a:r>
              <a:rPr lang="en-US" i="1" dirty="0" smtClean="0"/>
              <a:t>1) Which conditional independence relations are implied by a given causal structure</a:t>
            </a:r>
          </a:p>
          <a:p>
            <a:r>
              <a:rPr lang="en-US" i="1" dirty="0" smtClean="0"/>
              <a:t>2) Which causal </a:t>
            </a:r>
            <a:r>
              <a:rPr lang="en-US" i="1" dirty="0" smtClean="0"/>
              <a:t>structures </a:t>
            </a:r>
            <a:r>
              <a:rPr lang="en-US" i="1" dirty="0" smtClean="0"/>
              <a:t>are implied by a given set of conditional independence relations?</a:t>
            </a:r>
          </a:p>
        </p:txBody>
      </p:sp>
    </p:spTree>
    <p:extLst>
      <p:ext uri="{BB962C8B-B14F-4D97-AF65-F5344CB8AC3E}">
        <p14:creationId xmlns:p14="http://schemas.microsoft.com/office/powerpoint/2010/main" val="1564841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20"/>
          <p:cNvSpPr>
            <a:spLocks noChangeArrowheads="1"/>
          </p:cNvSpPr>
          <p:nvPr/>
        </p:nvSpPr>
        <p:spPr bwMode="auto">
          <a:xfrm>
            <a:off x="2011363" y="981075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cxnSp>
        <p:nvCxnSpPr>
          <p:cNvPr id="2050" name="AutoShape 21"/>
          <p:cNvCxnSpPr>
            <a:cxnSpLocks noChangeShapeType="1"/>
            <a:stCxn id="2053" idx="3"/>
            <a:endCxn id="2049" idx="1"/>
          </p:cNvCxnSpPr>
          <p:nvPr/>
        </p:nvCxnSpPr>
        <p:spPr bwMode="auto">
          <a:xfrm flipV="1">
            <a:off x="1463675" y="1247775"/>
            <a:ext cx="547688" cy="360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1" name="Rectangle 23"/>
          <p:cNvSpPr>
            <a:spLocks noChangeArrowheads="1"/>
          </p:cNvSpPr>
          <p:nvPr/>
        </p:nvSpPr>
        <p:spPr bwMode="auto">
          <a:xfrm>
            <a:off x="2011363" y="1773238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2052" name="AutoShape 24"/>
          <p:cNvCxnSpPr>
            <a:cxnSpLocks noChangeShapeType="1"/>
            <a:stCxn id="2053" idx="3"/>
            <a:endCxn id="2051" idx="1"/>
          </p:cNvCxnSpPr>
          <p:nvPr/>
        </p:nvCxnSpPr>
        <p:spPr bwMode="auto">
          <a:xfrm>
            <a:off x="1463675" y="1608138"/>
            <a:ext cx="547688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3" name="Rectangle 20"/>
          <p:cNvSpPr>
            <a:spLocks noChangeArrowheads="1"/>
          </p:cNvSpPr>
          <p:nvPr/>
        </p:nvSpPr>
        <p:spPr bwMode="auto">
          <a:xfrm>
            <a:off x="930275" y="1341438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2054" name="Rectangle 20"/>
          <p:cNvSpPr>
            <a:spLocks noChangeArrowheads="1"/>
          </p:cNvSpPr>
          <p:nvPr/>
        </p:nvSpPr>
        <p:spPr bwMode="auto">
          <a:xfrm>
            <a:off x="6805613" y="1074738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cxnSp>
        <p:nvCxnSpPr>
          <p:cNvPr id="2055" name="AutoShape 21"/>
          <p:cNvCxnSpPr>
            <a:cxnSpLocks noChangeShapeType="1"/>
            <a:stCxn id="2054" idx="3"/>
            <a:endCxn id="2058" idx="1"/>
          </p:cNvCxnSpPr>
          <p:nvPr/>
        </p:nvCxnSpPr>
        <p:spPr bwMode="auto">
          <a:xfrm>
            <a:off x="7339013" y="1341438"/>
            <a:ext cx="474662" cy="358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6" name="Rectangle 23"/>
          <p:cNvSpPr>
            <a:spLocks noChangeArrowheads="1"/>
          </p:cNvSpPr>
          <p:nvPr/>
        </p:nvSpPr>
        <p:spPr bwMode="auto">
          <a:xfrm>
            <a:off x="6805613" y="18669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cxnSp>
        <p:nvCxnSpPr>
          <p:cNvPr id="2057" name="AutoShape 24"/>
          <p:cNvCxnSpPr>
            <a:cxnSpLocks noChangeShapeType="1"/>
            <a:stCxn id="2056" idx="3"/>
            <a:endCxn id="2058" idx="1"/>
          </p:cNvCxnSpPr>
          <p:nvPr/>
        </p:nvCxnSpPr>
        <p:spPr bwMode="auto">
          <a:xfrm flipV="1">
            <a:off x="7339013" y="1700213"/>
            <a:ext cx="474662" cy="433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8" name="Rectangle 20"/>
          <p:cNvSpPr>
            <a:spLocks noChangeArrowheads="1"/>
          </p:cNvSpPr>
          <p:nvPr/>
        </p:nvSpPr>
        <p:spPr bwMode="auto">
          <a:xfrm>
            <a:off x="7813675" y="1433513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2059" name="Rectangle 20"/>
          <p:cNvSpPr>
            <a:spLocks noChangeArrowheads="1"/>
          </p:cNvSpPr>
          <p:nvPr/>
        </p:nvSpPr>
        <p:spPr bwMode="auto">
          <a:xfrm>
            <a:off x="4357688" y="1362075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cxnSp>
        <p:nvCxnSpPr>
          <p:cNvPr id="2060" name="AutoShape 21"/>
          <p:cNvCxnSpPr>
            <a:cxnSpLocks noChangeShapeType="1"/>
            <a:stCxn id="2063" idx="3"/>
            <a:endCxn id="2059" idx="1"/>
          </p:cNvCxnSpPr>
          <p:nvPr/>
        </p:nvCxnSpPr>
        <p:spPr bwMode="auto">
          <a:xfrm>
            <a:off x="3956050" y="1628775"/>
            <a:ext cx="4016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1" name="Rectangle 23"/>
          <p:cNvSpPr>
            <a:spLocks noChangeArrowheads="1"/>
          </p:cNvSpPr>
          <p:nvPr/>
        </p:nvSpPr>
        <p:spPr bwMode="auto">
          <a:xfrm>
            <a:off x="5294313" y="1362075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cxnSp>
        <p:nvCxnSpPr>
          <p:cNvPr id="2062" name="AutoShape 24"/>
          <p:cNvCxnSpPr>
            <a:cxnSpLocks noChangeShapeType="1"/>
            <a:stCxn id="2059" idx="3"/>
            <a:endCxn id="2061" idx="1"/>
          </p:cNvCxnSpPr>
          <p:nvPr/>
        </p:nvCxnSpPr>
        <p:spPr bwMode="auto">
          <a:xfrm>
            <a:off x="4891088" y="1628775"/>
            <a:ext cx="4032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3" name="Rectangle 20"/>
          <p:cNvSpPr>
            <a:spLocks noChangeArrowheads="1"/>
          </p:cNvSpPr>
          <p:nvPr/>
        </p:nvSpPr>
        <p:spPr bwMode="auto">
          <a:xfrm>
            <a:off x="3422650" y="1362075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2064" name="TextBox 20"/>
          <p:cNvSpPr txBox="1">
            <a:spLocks noChangeArrowheads="1"/>
          </p:cNvSpPr>
          <p:nvPr/>
        </p:nvSpPr>
        <p:spPr bwMode="auto">
          <a:xfrm>
            <a:off x="479425" y="188913"/>
            <a:ext cx="2528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b="1"/>
              <a:t>Common Cause</a:t>
            </a:r>
          </a:p>
        </p:txBody>
      </p:sp>
      <p:sp>
        <p:nvSpPr>
          <p:cNvPr id="2065" name="TextBox 94"/>
          <p:cNvSpPr txBox="1">
            <a:spLocks noChangeArrowheads="1"/>
          </p:cNvSpPr>
          <p:nvPr/>
        </p:nvSpPr>
        <p:spPr bwMode="auto">
          <a:xfrm>
            <a:off x="4041775" y="188913"/>
            <a:ext cx="1039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b="1"/>
              <a:t>Chain</a:t>
            </a:r>
          </a:p>
        </p:txBody>
      </p:sp>
      <p:sp>
        <p:nvSpPr>
          <p:cNvPr id="2066" name="TextBox 95"/>
          <p:cNvSpPr txBox="1">
            <a:spLocks noChangeArrowheads="1"/>
          </p:cNvSpPr>
          <p:nvPr/>
        </p:nvSpPr>
        <p:spPr bwMode="auto">
          <a:xfrm>
            <a:off x="6969125" y="188913"/>
            <a:ext cx="1330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b="1"/>
              <a:t>Collider</a:t>
            </a:r>
          </a:p>
        </p:txBody>
      </p:sp>
      <p:sp>
        <p:nvSpPr>
          <p:cNvPr id="2067" name="TextBox 96"/>
          <p:cNvSpPr txBox="1">
            <a:spLocks noChangeArrowheads="1"/>
          </p:cNvSpPr>
          <p:nvPr/>
        </p:nvSpPr>
        <p:spPr bwMode="auto">
          <a:xfrm>
            <a:off x="395288" y="2636838"/>
            <a:ext cx="26479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/>
              <a:t>Example:</a:t>
            </a:r>
          </a:p>
          <a:p>
            <a:pPr algn="ctr"/>
            <a:r>
              <a:rPr lang="en-US"/>
              <a:t>Village size (A)</a:t>
            </a:r>
          </a:p>
          <a:p>
            <a:pPr algn="ctr"/>
            <a:r>
              <a:rPr lang="en-US"/>
              <a:t>causes babies (B)</a:t>
            </a:r>
          </a:p>
          <a:p>
            <a:pPr algn="ctr"/>
            <a:r>
              <a:rPr lang="en-US"/>
              <a:t>and storks (C)</a:t>
            </a:r>
          </a:p>
        </p:txBody>
      </p:sp>
      <p:sp>
        <p:nvSpPr>
          <p:cNvPr id="2068" name="TextBox 99"/>
          <p:cNvSpPr txBox="1">
            <a:spLocks noChangeArrowheads="1"/>
          </p:cNvSpPr>
          <p:nvPr/>
        </p:nvSpPr>
        <p:spPr bwMode="auto">
          <a:xfrm>
            <a:off x="3379788" y="2636838"/>
            <a:ext cx="26812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/>
              <a:t>Example:</a:t>
            </a:r>
          </a:p>
          <a:p>
            <a:pPr algn="ctr"/>
            <a:r>
              <a:rPr lang="en-US"/>
              <a:t>Smoking (A)</a:t>
            </a:r>
          </a:p>
          <a:p>
            <a:pPr algn="ctr"/>
            <a:r>
              <a:rPr lang="en-US"/>
              <a:t>causes tar (B)</a:t>
            </a:r>
          </a:p>
          <a:p>
            <a:pPr algn="ctr"/>
            <a:r>
              <a:rPr lang="en-US"/>
              <a:t>causes cancer (C)</a:t>
            </a:r>
          </a:p>
        </p:txBody>
      </p:sp>
      <p:sp>
        <p:nvSpPr>
          <p:cNvPr id="2069" name="TextBox 100"/>
          <p:cNvSpPr txBox="1">
            <a:spLocks noChangeArrowheads="1"/>
          </p:cNvSpPr>
          <p:nvPr/>
        </p:nvSpPr>
        <p:spPr bwMode="auto">
          <a:xfrm>
            <a:off x="6330950" y="2636838"/>
            <a:ext cx="26320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/>
              <a:t>Example:</a:t>
            </a:r>
          </a:p>
          <a:p>
            <a:pPr algn="ctr"/>
            <a:r>
              <a:rPr lang="en-US"/>
              <a:t>Firing squad </a:t>
            </a:r>
          </a:p>
          <a:p>
            <a:pPr algn="ctr"/>
            <a:r>
              <a:rPr lang="en-US"/>
              <a:t>(B &amp; C)</a:t>
            </a:r>
          </a:p>
          <a:p>
            <a:pPr algn="ctr"/>
            <a:r>
              <a:rPr lang="en-US"/>
              <a:t>shoot prisoner (A)</a:t>
            </a:r>
          </a:p>
        </p:txBody>
      </p:sp>
      <p:sp>
        <p:nvSpPr>
          <p:cNvPr id="2070" name="TextBox 101"/>
          <p:cNvSpPr txBox="1">
            <a:spLocks noChangeArrowheads="1"/>
          </p:cNvSpPr>
          <p:nvPr/>
        </p:nvSpPr>
        <p:spPr bwMode="auto">
          <a:xfrm>
            <a:off x="755650" y="4437063"/>
            <a:ext cx="190341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/>
              <a:t>CI:</a:t>
            </a:r>
          </a:p>
          <a:p>
            <a:pPr algn="ctr"/>
            <a:r>
              <a:rPr lang="en-US"/>
              <a:t>B and C</a:t>
            </a:r>
          </a:p>
          <a:p>
            <a:pPr algn="ctr"/>
            <a:r>
              <a:rPr lang="en-US"/>
              <a:t>conditionally </a:t>
            </a:r>
          </a:p>
          <a:p>
            <a:pPr algn="ctr"/>
            <a:r>
              <a:rPr lang="en-US"/>
              <a:t>independent</a:t>
            </a:r>
          </a:p>
          <a:p>
            <a:pPr algn="ctr"/>
            <a:r>
              <a:rPr lang="en-US"/>
              <a:t>given A</a:t>
            </a:r>
          </a:p>
        </p:txBody>
      </p:sp>
      <p:sp>
        <p:nvSpPr>
          <p:cNvPr id="2071" name="TextBox 102"/>
          <p:cNvSpPr txBox="1">
            <a:spLocks noChangeArrowheads="1"/>
          </p:cNvSpPr>
          <p:nvPr/>
        </p:nvSpPr>
        <p:spPr bwMode="auto">
          <a:xfrm>
            <a:off x="3779838" y="4437063"/>
            <a:ext cx="190341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/>
              <a:t>CI:</a:t>
            </a:r>
          </a:p>
          <a:p>
            <a:pPr algn="ctr"/>
            <a:r>
              <a:rPr lang="en-US"/>
              <a:t>A and C</a:t>
            </a:r>
          </a:p>
          <a:p>
            <a:pPr algn="ctr"/>
            <a:r>
              <a:rPr lang="en-US"/>
              <a:t>conditionally </a:t>
            </a:r>
          </a:p>
          <a:p>
            <a:pPr algn="ctr"/>
            <a:r>
              <a:rPr lang="en-US"/>
              <a:t>independent</a:t>
            </a:r>
          </a:p>
          <a:p>
            <a:pPr algn="ctr"/>
            <a:r>
              <a:rPr lang="en-US"/>
              <a:t>given B</a:t>
            </a:r>
          </a:p>
        </p:txBody>
      </p:sp>
      <p:sp>
        <p:nvSpPr>
          <p:cNvPr id="2072" name="TextBox 103"/>
          <p:cNvSpPr txBox="1">
            <a:spLocks noChangeArrowheads="1"/>
          </p:cNvSpPr>
          <p:nvPr/>
        </p:nvSpPr>
        <p:spPr bwMode="auto">
          <a:xfrm>
            <a:off x="6875463" y="4437063"/>
            <a:ext cx="190341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/>
              <a:t>CI:</a:t>
            </a:r>
          </a:p>
          <a:p>
            <a:pPr algn="ctr"/>
            <a:r>
              <a:rPr lang="en-US"/>
              <a:t>B and C</a:t>
            </a:r>
          </a:p>
          <a:p>
            <a:pPr algn="ctr"/>
            <a:r>
              <a:rPr lang="en-US"/>
              <a:t>conditionally </a:t>
            </a:r>
          </a:p>
          <a:p>
            <a:pPr algn="ctr"/>
            <a:r>
              <a:rPr lang="en-US"/>
              <a:t>dependent</a:t>
            </a:r>
          </a:p>
          <a:p>
            <a:pPr algn="ctr"/>
            <a:r>
              <a:rPr lang="en-US"/>
              <a:t>given A</a:t>
            </a:r>
          </a:p>
        </p:txBody>
      </p:sp>
    </p:spTree>
    <p:extLst>
      <p:ext uri="{BB962C8B-B14F-4D97-AF65-F5344CB8AC3E}">
        <p14:creationId xmlns:p14="http://schemas.microsoft.com/office/powerpoint/2010/main" val="2124163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If we can cleverly combine these small networks to build larger networks, then we might have a </a:t>
            </a:r>
            <a:r>
              <a:rPr lang="en-US" i="1" dirty="0" smtClean="0"/>
              <a:t>graphical criterion</a:t>
            </a:r>
            <a:r>
              <a:rPr lang="en-US" dirty="0" smtClean="0"/>
              <a:t> to deduce implied CI relations from a causal graph (i.e., we could look at the graph rather than solve equations)</a:t>
            </a:r>
          </a:p>
          <a:p>
            <a:r>
              <a:rPr lang="en-US" dirty="0" smtClean="0"/>
              <a:t>If we have a dataset, we can establish which of a set of possible causal graphs </a:t>
            </a:r>
            <a:r>
              <a:rPr lang="en-US" i="1" dirty="0" smtClean="0"/>
              <a:t>could have generated</a:t>
            </a:r>
            <a:r>
              <a:rPr lang="en-US" dirty="0" smtClean="0"/>
              <a:t> the CI relations observed</a:t>
            </a:r>
          </a:p>
          <a:p>
            <a:r>
              <a:rPr lang="en-US" dirty="0" smtClean="0"/>
              <a:t>If certain links cannot be deleted from the graph (i.e., are necessary to represent the CI relations), then it is in principle possible to establish causal relations from non-experimental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50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9390"/>
            <a:ext cx="8229600" cy="1143000"/>
          </a:xfrm>
        </p:spPr>
        <p:txBody>
          <a:bodyPr/>
          <a:lstStyle/>
          <a:p>
            <a:r>
              <a:rPr lang="en-US" dirty="0" smtClean="0"/>
              <a:t>To work!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593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Conditional independence (CI)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 smtClean="0"/>
              <a:t>see handout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33399"/>
            <a:ext cx="7825471" cy="2300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48851"/>
            <a:ext cx="7935046" cy="23326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735" y="5851803"/>
            <a:ext cx="6451405" cy="93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24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Conditional independence (CI)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 smtClean="0"/>
              <a:t>see handout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30" y="1859900"/>
            <a:ext cx="8882470" cy="400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00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Conditional independence (CI)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 smtClean="0"/>
              <a:t>see handout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56" y="1768770"/>
            <a:ext cx="9052708" cy="450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53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Conditional independence (CI)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 smtClean="0"/>
              <a:t>see handout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36" y="1749319"/>
            <a:ext cx="10393253" cy="42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14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Conditional independence (CI)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 smtClean="0"/>
              <a:t>see handout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43100"/>
            <a:ext cx="8545474" cy="429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38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Conditional independence (CI)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 smtClean="0"/>
              <a:t>see handout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92" y="1572072"/>
            <a:ext cx="7851659" cy="516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89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causal relation</a:t>
            </a:r>
          </a:p>
          <a:p>
            <a:r>
              <a:rPr lang="en-US" dirty="0" smtClean="0"/>
              <a:t>Causality and conditional independence</a:t>
            </a:r>
          </a:p>
          <a:p>
            <a:r>
              <a:rPr lang="en-US" dirty="0" smtClean="0"/>
              <a:t>Causal networks</a:t>
            </a:r>
          </a:p>
          <a:p>
            <a:r>
              <a:rPr lang="en-US" dirty="0" smtClean="0"/>
              <a:t>Blocking and d-separation</a:t>
            </a:r>
          </a:p>
          <a:p>
            <a:r>
              <a:rPr lang="en-US" dirty="0" err="1" smtClean="0"/>
              <a:t>Excercise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539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20"/>
          <p:cNvSpPr>
            <a:spLocks noChangeArrowheads="1"/>
          </p:cNvSpPr>
          <p:nvPr/>
        </p:nvSpPr>
        <p:spPr bwMode="auto">
          <a:xfrm>
            <a:off x="2011363" y="981075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cxnSp>
        <p:nvCxnSpPr>
          <p:cNvPr id="2050" name="AutoShape 21"/>
          <p:cNvCxnSpPr>
            <a:cxnSpLocks noChangeShapeType="1"/>
            <a:stCxn id="2053" idx="3"/>
            <a:endCxn id="2049" idx="1"/>
          </p:cNvCxnSpPr>
          <p:nvPr/>
        </p:nvCxnSpPr>
        <p:spPr bwMode="auto">
          <a:xfrm flipV="1">
            <a:off x="1463675" y="1247775"/>
            <a:ext cx="547688" cy="360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1" name="Rectangle 23"/>
          <p:cNvSpPr>
            <a:spLocks noChangeArrowheads="1"/>
          </p:cNvSpPr>
          <p:nvPr/>
        </p:nvSpPr>
        <p:spPr bwMode="auto">
          <a:xfrm>
            <a:off x="2011363" y="1773238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2052" name="AutoShape 24"/>
          <p:cNvCxnSpPr>
            <a:cxnSpLocks noChangeShapeType="1"/>
            <a:stCxn id="2053" idx="3"/>
            <a:endCxn id="2051" idx="1"/>
          </p:cNvCxnSpPr>
          <p:nvPr/>
        </p:nvCxnSpPr>
        <p:spPr bwMode="auto">
          <a:xfrm>
            <a:off x="1463675" y="1608138"/>
            <a:ext cx="547688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3" name="Rectangle 20"/>
          <p:cNvSpPr>
            <a:spLocks noChangeArrowheads="1"/>
          </p:cNvSpPr>
          <p:nvPr/>
        </p:nvSpPr>
        <p:spPr bwMode="auto">
          <a:xfrm>
            <a:off x="930275" y="1341438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2054" name="Rectangle 20"/>
          <p:cNvSpPr>
            <a:spLocks noChangeArrowheads="1"/>
          </p:cNvSpPr>
          <p:nvPr/>
        </p:nvSpPr>
        <p:spPr bwMode="auto">
          <a:xfrm>
            <a:off x="6805613" y="1074738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cxnSp>
        <p:nvCxnSpPr>
          <p:cNvPr id="2055" name="AutoShape 21"/>
          <p:cNvCxnSpPr>
            <a:cxnSpLocks noChangeShapeType="1"/>
            <a:stCxn id="2054" idx="3"/>
            <a:endCxn id="2058" idx="1"/>
          </p:cNvCxnSpPr>
          <p:nvPr/>
        </p:nvCxnSpPr>
        <p:spPr bwMode="auto">
          <a:xfrm>
            <a:off x="7339013" y="1341438"/>
            <a:ext cx="474662" cy="358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6" name="Rectangle 23"/>
          <p:cNvSpPr>
            <a:spLocks noChangeArrowheads="1"/>
          </p:cNvSpPr>
          <p:nvPr/>
        </p:nvSpPr>
        <p:spPr bwMode="auto">
          <a:xfrm>
            <a:off x="6805613" y="18669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cxnSp>
        <p:nvCxnSpPr>
          <p:cNvPr id="2057" name="AutoShape 24"/>
          <p:cNvCxnSpPr>
            <a:cxnSpLocks noChangeShapeType="1"/>
            <a:stCxn id="2056" idx="3"/>
            <a:endCxn id="2058" idx="1"/>
          </p:cNvCxnSpPr>
          <p:nvPr/>
        </p:nvCxnSpPr>
        <p:spPr bwMode="auto">
          <a:xfrm flipV="1">
            <a:off x="7339013" y="1700213"/>
            <a:ext cx="474662" cy="433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8" name="Rectangle 20"/>
          <p:cNvSpPr>
            <a:spLocks noChangeArrowheads="1"/>
          </p:cNvSpPr>
          <p:nvPr/>
        </p:nvSpPr>
        <p:spPr bwMode="auto">
          <a:xfrm>
            <a:off x="7813675" y="1433513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2059" name="Rectangle 20"/>
          <p:cNvSpPr>
            <a:spLocks noChangeArrowheads="1"/>
          </p:cNvSpPr>
          <p:nvPr/>
        </p:nvSpPr>
        <p:spPr bwMode="auto">
          <a:xfrm>
            <a:off x="4357688" y="1362075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cxnSp>
        <p:nvCxnSpPr>
          <p:cNvPr id="2060" name="AutoShape 21"/>
          <p:cNvCxnSpPr>
            <a:cxnSpLocks noChangeShapeType="1"/>
            <a:stCxn id="2063" idx="3"/>
            <a:endCxn id="2059" idx="1"/>
          </p:cNvCxnSpPr>
          <p:nvPr/>
        </p:nvCxnSpPr>
        <p:spPr bwMode="auto">
          <a:xfrm>
            <a:off x="3956050" y="1628775"/>
            <a:ext cx="4016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1" name="Rectangle 23"/>
          <p:cNvSpPr>
            <a:spLocks noChangeArrowheads="1"/>
          </p:cNvSpPr>
          <p:nvPr/>
        </p:nvSpPr>
        <p:spPr bwMode="auto">
          <a:xfrm>
            <a:off x="5294313" y="1362075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cxnSp>
        <p:nvCxnSpPr>
          <p:cNvPr id="2062" name="AutoShape 24"/>
          <p:cNvCxnSpPr>
            <a:cxnSpLocks noChangeShapeType="1"/>
            <a:stCxn id="2059" idx="3"/>
            <a:endCxn id="2061" idx="1"/>
          </p:cNvCxnSpPr>
          <p:nvPr/>
        </p:nvCxnSpPr>
        <p:spPr bwMode="auto">
          <a:xfrm>
            <a:off x="4891088" y="1628775"/>
            <a:ext cx="4032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3" name="Rectangle 20"/>
          <p:cNvSpPr>
            <a:spLocks noChangeArrowheads="1"/>
          </p:cNvSpPr>
          <p:nvPr/>
        </p:nvSpPr>
        <p:spPr bwMode="auto">
          <a:xfrm>
            <a:off x="3422650" y="1362075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2064" name="TextBox 20"/>
          <p:cNvSpPr txBox="1">
            <a:spLocks noChangeArrowheads="1"/>
          </p:cNvSpPr>
          <p:nvPr/>
        </p:nvSpPr>
        <p:spPr bwMode="auto">
          <a:xfrm>
            <a:off x="479425" y="188913"/>
            <a:ext cx="2528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b="1"/>
              <a:t>Common Cause</a:t>
            </a:r>
          </a:p>
        </p:txBody>
      </p:sp>
      <p:sp>
        <p:nvSpPr>
          <p:cNvPr id="2065" name="TextBox 94"/>
          <p:cNvSpPr txBox="1">
            <a:spLocks noChangeArrowheads="1"/>
          </p:cNvSpPr>
          <p:nvPr/>
        </p:nvSpPr>
        <p:spPr bwMode="auto">
          <a:xfrm>
            <a:off x="4041775" y="188913"/>
            <a:ext cx="1039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b="1"/>
              <a:t>Chain</a:t>
            </a:r>
          </a:p>
        </p:txBody>
      </p:sp>
      <p:sp>
        <p:nvSpPr>
          <p:cNvPr id="2066" name="TextBox 95"/>
          <p:cNvSpPr txBox="1">
            <a:spLocks noChangeArrowheads="1"/>
          </p:cNvSpPr>
          <p:nvPr/>
        </p:nvSpPr>
        <p:spPr bwMode="auto">
          <a:xfrm>
            <a:off x="6969125" y="188913"/>
            <a:ext cx="1330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b="1"/>
              <a:t>Collider</a:t>
            </a:r>
          </a:p>
        </p:txBody>
      </p:sp>
      <p:sp>
        <p:nvSpPr>
          <p:cNvPr id="2067" name="TextBox 96"/>
          <p:cNvSpPr txBox="1">
            <a:spLocks noChangeArrowheads="1"/>
          </p:cNvSpPr>
          <p:nvPr/>
        </p:nvSpPr>
        <p:spPr bwMode="auto">
          <a:xfrm>
            <a:off x="395288" y="2636838"/>
            <a:ext cx="26479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/>
              <a:t>Example:</a:t>
            </a:r>
          </a:p>
          <a:p>
            <a:pPr algn="ctr"/>
            <a:r>
              <a:rPr lang="en-US"/>
              <a:t>Village size (A)</a:t>
            </a:r>
          </a:p>
          <a:p>
            <a:pPr algn="ctr"/>
            <a:r>
              <a:rPr lang="en-US"/>
              <a:t>causes babies (B)</a:t>
            </a:r>
          </a:p>
          <a:p>
            <a:pPr algn="ctr"/>
            <a:r>
              <a:rPr lang="en-US"/>
              <a:t>and storks (C)</a:t>
            </a:r>
          </a:p>
        </p:txBody>
      </p:sp>
      <p:sp>
        <p:nvSpPr>
          <p:cNvPr id="2068" name="TextBox 99"/>
          <p:cNvSpPr txBox="1">
            <a:spLocks noChangeArrowheads="1"/>
          </p:cNvSpPr>
          <p:nvPr/>
        </p:nvSpPr>
        <p:spPr bwMode="auto">
          <a:xfrm>
            <a:off x="3379788" y="2636838"/>
            <a:ext cx="26812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/>
              <a:t>Example:</a:t>
            </a:r>
          </a:p>
          <a:p>
            <a:pPr algn="ctr"/>
            <a:r>
              <a:rPr lang="en-US"/>
              <a:t>Smoking (A)</a:t>
            </a:r>
          </a:p>
          <a:p>
            <a:pPr algn="ctr"/>
            <a:r>
              <a:rPr lang="en-US"/>
              <a:t>causes tar (B)</a:t>
            </a:r>
          </a:p>
          <a:p>
            <a:pPr algn="ctr"/>
            <a:r>
              <a:rPr lang="en-US"/>
              <a:t>causes cancer (C)</a:t>
            </a:r>
          </a:p>
        </p:txBody>
      </p:sp>
      <p:sp>
        <p:nvSpPr>
          <p:cNvPr id="2069" name="TextBox 100"/>
          <p:cNvSpPr txBox="1">
            <a:spLocks noChangeArrowheads="1"/>
          </p:cNvSpPr>
          <p:nvPr/>
        </p:nvSpPr>
        <p:spPr bwMode="auto">
          <a:xfrm>
            <a:off x="6330950" y="2636838"/>
            <a:ext cx="26320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/>
              <a:t>Example:</a:t>
            </a:r>
          </a:p>
          <a:p>
            <a:pPr algn="ctr"/>
            <a:r>
              <a:rPr lang="en-US"/>
              <a:t>Firing squad </a:t>
            </a:r>
          </a:p>
          <a:p>
            <a:pPr algn="ctr"/>
            <a:r>
              <a:rPr lang="en-US"/>
              <a:t>(B &amp; C)</a:t>
            </a:r>
          </a:p>
          <a:p>
            <a:pPr algn="ctr"/>
            <a:r>
              <a:rPr lang="en-US"/>
              <a:t>shoot prisoner (A)</a:t>
            </a:r>
          </a:p>
        </p:txBody>
      </p:sp>
      <p:sp>
        <p:nvSpPr>
          <p:cNvPr id="2070" name="TextBox 101"/>
          <p:cNvSpPr txBox="1">
            <a:spLocks noChangeArrowheads="1"/>
          </p:cNvSpPr>
          <p:nvPr/>
        </p:nvSpPr>
        <p:spPr bwMode="auto">
          <a:xfrm>
            <a:off x="755650" y="4437063"/>
            <a:ext cx="190341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/>
              <a:t>CI:</a:t>
            </a:r>
          </a:p>
          <a:p>
            <a:pPr algn="ctr"/>
            <a:r>
              <a:rPr lang="en-US"/>
              <a:t>B and C</a:t>
            </a:r>
          </a:p>
          <a:p>
            <a:pPr algn="ctr"/>
            <a:r>
              <a:rPr lang="en-US"/>
              <a:t>conditionally </a:t>
            </a:r>
          </a:p>
          <a:p>
            <a:pPr algn="ctr"/>
            <a:r>
              <a:rPr lang="en-US"/>
              <a:t>independent</a:t>
            </a:r>
          </a:p>
          <a:p>
            <a:pPr algn="ctr"/>
            <a:r>
              <a:rPr lang="en-US"/>
              <a:t>given A</a:t>
            </a:r>
          </a:p>
        </p:txBody>
      </p:sp>
      <p:sp>
        <p:nvSpPr>
          <p:cNvPr id="2071" name="TextBox 102"/>
          <p:cNvSpPr txBox="1">
            <a:spLocks noChangeArrowheads="1"/>
          </p:cNvSpPr>
          <p:nvPr/>
        </p:nvSpPr>
        <p:spPr bwMode="auto">
          <a:xfrm>
            <a:off x="3779838" y="4437063"/>
            <a:ext cx="190341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/>
              <a:t>CI:</a:t>
            </a:r>
          </a:p>
          <a:p>
            <a:pPr algn="ctr"/>
            <a:r>
              <a:rPr lang="en-US"/>
              <a:t>A and C</a:t>
            </a:r>
          </a:p>
          <a:p>
            <a:pPr algn="ctr"/>
            <a:r>
              <a:rPr lang="en-US"/>
              <a:t>conditionally </a:t>
            </a:r>
          </a:p>
          <a:p>
            <a:pPr algn="ctr"/>
            <a:r>
              <a:rPr lang="en-US"/>
              <a:t>independent</a:t>
            </a:r>
          </a:p>
          <a:p>
            <a:pPr algn="ctr"/>
            <a:r>
              <a:rPr lang="en-US"/>
              <a:t>given B</a:t>
            </a:r>
          </a:p>
        </p:txBody>
      </p:sp>
      <p:sp>
        <p:nvSpPr>
          <p:cNvPr id="2072" name="TextBox 103"/>
          <p:cNvSpPr txBox="1">
            <a:spLocks noChangeArrowheads="1"/>
          </p:cNvSpPr>
          <p:nvPr/>
        </p:nvSpPr>
        <p:spPr bwMode="auto">
          <a:xfrm>
            <a:off x="6875463" y="4437063"/>
            <a:ext cx="190341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/>
              <a:t>CI:</a:t>
            </a:r>
          </a:p>
          <a:p>
            <a:pPr algn="ctr"/>
            <a:r>
              <a:rPr lang="en-US"/>
              <a:t>B and C</a:t>
            </a:r>
          </a:p>
          <a:p>
            <a:pPr algn="ctr"/>
            <a:r>
              <a:rPr lang="en-US"/>
              <a:t>conditionally </a:t>
            </a:r>
          </a:p>
          <a:p>
            <a:pPr algn="ctr"/>
            <a:r>
              <a:rPr lang="en-US"/>
              <a:t>dependent</a:t>
            </a:r>
          </a:p>
          <a:p>
            <a:pPr algn="ctr"/>
            <a:r>
              <a:rPr lang="en-US"/>
              <a:t>given A</a:t>
            </a:r>
          </a:p>
        </p:txBody>
      </p:sp>
      <p:sp>
        <p:nvSpPr>
          <p:cNvPr id="2" name="Rectangle 1"/>
          <p:cNvSpPr/>
          <p:nvPr/>
        </p:nvSpPr>
        <p:spPr>
          <a:xfrm>
            <a:off x="3008313" y="0"/>
            <a:ext cx="6766039" cy="69980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09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20"/>
          <p:cNvSpPr>
            <a:spLocks noChangeArrowheads="1"/>
          </p:cNvSpPr>
          <p:nvPr/>
        </p:nvSpPr>
        <p:spPr bwMode="auto">
          <a:xfrm>
            <a:off x="2011363" y="981075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cxnSp>
        <p:nvCxnSpPr>
          <p:cNvPr id="2050" name="AutoShape 21"/>
          <p:cNvCxnSpPr>
            <a:cxnSpLocks noChangeShapeType="1"/>
            <a:stCxn id="2053" idx="3"/>
            <a:endCxn id="2049" idx="1"/>
          </p:cNvCxnSpPr>
          <p:nvPr/>
        </p:nvCxnSpPr>
        <p:spPr bwMode="auto">
          <a:xfrm flipV="1">
            <a:off x="1463675" y="1247775"/>
            <a:ext cx="547688" cy="360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1" name="Rectangle 23"/>
          <p:cNvSpPr>
            <a:spLocks noChangeArrowheads="1"/>
          </p:cNvSpPr>
          <p:nvPr/>
        </p:nvSpPr>
        <p:spPr bwMode="auto">
          <a:xfrm>
            <a:off x="2011363" y="1773238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2052" name="AutoShape 24"/>
          <p:cNvCxnSpPr>
            <a:cxnSpLocks noChangeShapeType="1"/>
            <a:stCxn id="2053" idx="3"/>
            <a:endCxn id="2051" idx="1"/>
          </p:cNvCxnSpPr>
          <p:nvPr/>
        </p:nvCxnSpPr>
        <p:spPr bwMode="auto">
          <a:xfrm>
            <a:off x="1463675" y="1608138"/>
            <a:ext cx="547688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3" name="Rectangle 20"/>
          <p:cNvSpPr>
            <a:spLocks noChangeArrowheads="1"/>
          </p:cNvSpPr>
          <p:nvPr/>
        </p:nvSpPr>
        <p:spPr bwMode="auto">
          <a:xfrm>
            <a:off x="930275" y="1341438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2054" name="Rectangle 20"/>
          <p:cNvSpPr>
            <a:spLocks noChangeArrowheads="1"/>
          </p:cNvSpPr>
          <p:nvPr/>
        </p:nvSpPr>
        <p:spPr bwMode="auto">
          <a:xfrm>
            <a:off x="6805613" y="1074738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cxnSp>
        <p:nvCxnSpPr>
          <p:cNvPr id="2055" name="AutoShape 21"/>
          <p:cNvCxnSpPr>
            <a:cxnSpLocks noChangeShapeType="1"/>
            <a:stCxn id="2054" idx="3"/>
            <a:endCxn id="2058" idx="1"/>
          </p:cNvCxnSpPr>
          <p:nvPr/>
        </p:nvCxnSpPr>
        <p:spPr bwMode="auto">
          <a:xfrm>
            <a:off x="7339013" y="1341438"/>
            <a:ext cx="474662" cy="358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6" name="Rectangle 23"/>
          <p:cNvSpPr>
            <a:spLocks noChangeArrowheads="1"/>
          </p:cNvSpPr>
          <p:nvPr/>
        </p:nvSpPr>
        <p:spPr bwMode="auto">
          <a:xfrm>
            <a:off x="6805613" y="18669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cxnSp>
        <p:nvCxnSpPr>
          <p:cNvPr id="2057" name="AutoShape 24"/>
          <p:cNvCxnSpPr>
            <a:cxnSpLocks noChangeShapeType="1"/>
            <a:stCxn id="2056" idx="3"/>
            <a:endCxn id="2058" idx="1"/>
          </p:cNvCxnSpPr>
          <p:nvPr/>
        </p:nvCxnSpPr>
        <p:spPr bwMode="auto">
          <a:xfrm flipV="1">
            <a:off x="7339013" y="1700213"/>
            <a:ext cx="474662" cy="433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8" name="Rectangle 20"/>
          <p:cNvSpPr>
            <a:spLocks noChangeArrowheads="1"/>
          </p:cNvSpPr>
          <p:nvPr/>
        </p:nvSpPr>
        <p:spPr bwMode="auto">
          <a:xfrm>
            <a:off x="7813675" y="1433513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2059" name="Rectangle 20"/>
          <p:cNvSpPr>
            <a:spLocks noChangeArrowheads="1"/>
          </p:cNvSpPr>
          <p:nvPr/>
        </p:nvSpPr>
        <p:spPr bwMode="auto">
          <a:xfrm>
            <a:off x="4357688" y="1362075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cxnSp>
        <p:nvCxnSpPr>
          <p:cNvPr id="2060" name="AutoShape 21"/>
          <p:cNvCxnSpPr>
            <a:cxnSpLocks noChangeShapeType="1"/>
            <a:stCxn id="2063" idx="3"/>
            <a:endCxn id="2059" idx="1"/>
          </p:cNvCxnSpPr>
          <p:nvPr/>
        </p:nvCxnSpPr>
        <p:spPr bwMode="auto">
          <a:xfrm>
            <a:off x="3956050" y="1628775"/>
            <a:ext cx="4016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1" name="Rectangle 23"/>
          <p:cNvSpPr>
            <a:spLocks noChangeArrowheads="1"/>
          </p:cNvSpPr>
          <p:nvPr/>
        </p:nvSpPr>
        <p:spPr bwMode="auto">
          <a:xfrm>
            <a:off x="5294313" y="1362075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cxnSp>
        <p:nvCxnSpPr>
          <p:cNvPr id="2062" name="AutoShape 24"/>
          <p:cNvCxnSpPr>
            <a:cxnSpLocks noChangeShapeType="1"/>
            <a:stCxn id="2059" idx="3"/>
            <a:endCxn id="2061" idx="1"/>
          </p:cNvCxnSpPr>
          <p:nvPr/>
        </p:nvCxnSpPr>
        <p:spPr bwMode="auto">
          <a:xfrm>
            <a:off x="4891088" y="1628775"/>
            <a:ext cx="4032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3" name="Rectangle 20"/>
          <p:cNvSpPr>
            <a:spLocks noChangeArrowheads="1"/>
          </p:cNvSpPr>
          <p:nvPr/>
        </p:nvSpPr>
        <p:spPr bwMode="auto">
          <a:xfrm>
            <a:off x="3422650" y="1362075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2064" name="TextBox 20"/>
          <p:cNvSpPr txBox="1">
            <a:spLocks noChangeArrowheads="1"/>
          </p:cNvSpPr>
          <p:nvPr/>
        </p:nvSpPr>
        <p:spPr bwMode="auto">
          <a:xfrm>
            <a:off x="479425" y="188913"/>
            <a:ext cx="2528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b="1"/>
              <a:t>Common Cause</a:t>
            </a:r>
          </a:p>
        </p:txBody>
      </p:sp>
      <p:sp>
        <p:nvSpPr>
          <p:cNvPr id="2065" name="TextBox 94"/>
          <p:cNvSpPr txBox="1">
            <a:spLocks noChangeArrowheads="1"/>
          </p:cNvSpPr>
          <p:nvPr/>
        </p:nvSpPr>
        <p:spPr bwMode="auto">
          <a:xfrm>
            <a:off x="4041775" y="188913"/>
            <a:ext cx="1039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b="1"/>
              <a:t>Chain</a:t>
            </a:r>
          </a:p>
        </p:txBody>
      </p:sp>
      <p:sp>
        <p:nvSpPr>
          <p:cNvPr id="2066" name="TextBox 95"/>
          <p:cNvSpPr txBox="1">
            <a:spLocks noChangeArrowheads="1"/>
          </p:cNvSpPr>
          <p:nvPr/>
        </p:nvSpPr>
        <p:spPr bwMode="auto">
          <a:xfrm>
            <a:off x="6969125" y="188913"/>
            <a:ext cx="1330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b="1"/>
              <a:t>Collider</a:t>
            </a:r>
          </a:p>
        </p:txBody>
      </p:sp>
      <p:sp>
        <p:nvSpPr>
          <p:cNvPr id="2067" name="TextBox 96"/>
          <p:cNvSpPr txBox="1">
            <a:spLocks noChangeArrowheads="1"/>
          </p:cNvSpPr>
          <p:nvPr/>
        </p:nvSpPr>
        <p:spPr bwMode="auto">
          <a:xfrm>
            <a:off x="395288" y="2636838"/>
            <a:ext cx="26479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/>
              <a:t>Example:</a:t>
            </a:r>
          </a:p>
          <a:p>
            <a:pPr algn="ctr"/>
            <a:r>
              <a:rPr lang="en-US"/>
              <a:t>Village size (A)</a:t>
            </a:r>
          </a:p>
          <a:p>
            <a:pPr algn="ctr"/>
            <a:r>
              <a:rPr lang="en-US"/>
              <a:t>causes babies (B)</a:t>
            </a:r>
          </a:p>
          <a:p>
            <a:pPr algn="ctr"/>
            <a:r>
              <a:rPr lang="en-US"/>
              <a:t>and storks (C)</a:t>
            </a:r>
          </a:p>
        </p:txBody>
      </p:sp>
      <p:sp>
        <p:nvSpPr>
          <p:cNvPr id="2068" name="TextBox 99"/>
          <p:cNvSpPr txBox="1">
            <a:spLocks noChangeArrowheads="1"/>
          </p:cNvSpPr>
          <p:nvPr/>
        </p:nvSpPr>
        <p:spPr bwMode="auto">
          <a:xfrm>
            <a:off x="3379788" y="2636838"/>
            <a:ext cx="26812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/>
              <a:t>Example:</a:t>
            </a:r>
          </a:p>
          <a:p>
            <a:pPr algn="ctr"/>
            <a:r>
              <a:rPr lang="en-US"/>
              <a:t>Smoking (A)</a:t>
            </a:r>
          </a:p>
          <a:p>
            <a:pPr algn="ctr"/>
            <a:r>
              <a:rPr lang="en-US"/>
              <a:t>causes tar (B)</a:t>
            </a:r>
          </a:p>
          <a:p>
            <a:pPr algn="ctr"/>
            <a:r>
              <a:rPr lang="en-US"/>
              <a:t>causes cancer (C)</a:t>
            </a:r>
          </a:p>
        </p:txBody>
      </p:sp>
      <p:sp>
        <p:nvSpPr>
          <p:cNvPr id="2069" name="TextBox 100"/>
          <p:cNvSpPr txBox="1">
            <a:spLocks noChangeArrowheads="1"/>
          </p:cNvSpPr>
          <p:nvPr/>
        </p:nvSpPr>
        <p:spPr bwMode="auto">
          <a:xfrm>
            <a:off x="6330950" y="2636838"/>
            <a:ext cx="26320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/>
              <a:t>Example:</a:t>
            </a:r>
          </a:p>
          <a:p>
            <a:pPr algn="ctr"/>
            <a:r>
              <a:rPr lang="en-US"/>
              <a:t>Firing squad </a:t>
            </a:r>
          </a:p>
          <a:p>
            <a:pPr algn="ctr"/>
            <a:r>
              <a:rPr lang="en-US"/>
              <a:t>(B &amp; C)</a:t>
            </a:r>
          </a:p>
          <a:p>
            <a:pPr algn="ctr"/>
            <a:r>
              <a:rPr lang="en-US"/>
              <a:t>shoot prisoner (A)</a:t>
            </a:r>
          </a:p>
        </p:txBody>
      </p:sp>
      <p:sp>
        <p:nvSpPr>
          <p:cNvPr id="2070" name="TextBox 101"/>
          <p:cNvSpPr txBox="1">
            <a:spLocks noChangeArrowheads="1"/>
          </p:cNvSpPr>
          <p:nvPr/>
        </p:nvSpPr>
        <p:spPr bwMode="auto">
          <a:xfrm>
            <a:off x="755650" y="4437063"/>
            <a:ext cx="190341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/>
              <a:t>CI:</a:t>
            </a:r>
          </a:p>
          <a:p>
            <a:pPr algn="ctr"/>
            <a:r>
              <a:rPr lang="en-US"/>
              <a:t>B and C</a:t>
            </a:r>
          </a:p>
          <a:p>
            <a:pPr algn="ctr"/>
            <a:r>
              <a:rPr lang="en-US"/>
              <a:t>conditionally </a:t>
            </a:r>
          </a:p>
          <a:p>
            <a:pPr algn="ctr"/>
            <a:r>
              <a:rPr lang="en-US"/>
              <a:t>independent</a:t>
            </a:r>
          </a:p>
          <a:p>
            <a:pPr algn="ctr"/>
            <a:r>
              <a:rPr lang="en-US"/>
              <a:t>given A</a:t>
            </a:r>
          </a:p>
        </p:txBody>
      </p:sp>
      <p:sp>
        <p:nvSpPr>
          <p:cNvPr id="2071" name="TextBox 102"/>
          <p:cNvSpPr txBox="1">
            <a:spLocks noChangeArrowheads="1"/>
          </p:cNvSpPr>
          <p:nvPr/>
        </p:nvSpPr>
        <p:spPr bwMode="auto">
          <a:xfrm>
            <a:off x="3779838" y="4437063"/>
            <a:ext cx="190341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/>
              <a:t>CI:</a:t>
            </a:r>
          </a:p>
          <a:p>
            <a:pPr algn="ctr"/>
            <a:r>
              <a:rPr lang="en-US"/>
              <a:t>A and C</a:t>
            </a:r>
          </a:p>
          <a:p>
            <a:pPr algn="ctr"/>
            <a:r>
              <a:rPr lang="en-US"/>
              <a:t>conditionally </a:t>
            </a:r>
          </a:p>
          <a:p>
            <a:pPr algn="ctr"/>
            <a:r>
              <a:rPr lang="en-US"/>
              <a:t>independent</a:t>
            </a:r>
          </a:p>
          <a:p>
            <a:pPr algn="ctr"/>
            <a:r>
              <a:rPr lang="en-US"/>
              <a:t>given B</a:t>
            </a:r>
          </a:p>
        </p:txBody>
      </p:sp>
      <p:sp>
        <p:nvSpPr>
          <p:cNvPr id="2072" name="TextBox 103"/>
          <p:cNvSpPr txBox="1">
            <a:spLocks noChangeArrowheads="1"/>
          </p:cNvSpPr>
          <p:nvPr/>
        </p:nvSpPr>
        <p:spPr bwMode="auto">
          <a:xfrm>
            <a:off x="6875463" y="4437063"/>
            <a:ext cx="190341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/>
              <a:t>CI:</a:t>
            </a:r>
          </a:p>
          <a:p>
            <a:pPr algn="ctr"/>
            <a:r>
              <a:rPr lang="en-US"/>
              <a:t>B and C</a:t>
            </a:r>
          </a:p>
          <a:p>
            <a:pPr algn="ctr"/>
            <a:r>
              <a:rPr lang="en-US"/>
              <a:t>conditionally </a:t>
            </a:r>
          </a:p>
          <a:p>
            <a:pPr algn="ctr"/>
            <a:r>
              <a:rPr lang="en-US"/>
              <a:t>dependent</a:t>
            </a:r>
          </a:p>
          <a:p>
            <a:pPr algn="ctr"/>
            <a:r>
              <a:rPr lang="en-US"/>
              <a:t>given A</a:t>
            </a:r>
          </a:p>
        </p:txBody>
      </p:sp>
    </p:spTree>
    <p:extLst>
      <p:ext uri="{BB962C8B-B14F-4D97-AF65-F5344CB8AC3E}">
        <p14:creationId xmlns:p14="http://schemas.microsoft.com/office/powerpoint/2010/main" val="3675765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herefore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Now suppose we are prepared to make some causal assumptions, most importantly:</a:t>
            </a:r>
          </a:p>
          <a:p>
            <a:pPr lvl="1"/>
            <a:r>
              <a:rPr lang="en-US" dirty="0" smtClean="0"/>
              <a:t>there are no omitted variables that generate dependencies, and</a:t>
            </a:r>
          </a:p>
          <a:p>
            <a:pPr lvl="1"/>
            <a:r>
              <a:rPr lang="en-US" dirty="0" smtClean="0"/>
              <a:t>all causal relations are necessary to establish the pattern of CI</a:t>
            </a:r>
          </a:p>
          <a:p>
            <a:pPr marL="514350" indent="-457200"/>
            <a:r>
              <a:rPr lang="en-US" dirty="0" smtClean="0"/>
              <a:t>Then we </a:t>
            </a:r>
            <a:r>
              <a:rPr lang="en-US" i="1" dirty="0" smtClean="0"/>
              <a:t>can</a:t>
            </a:r>
            <a:r>
              <a:rPr lang="en-US" dirty="0" smtClean="0"/>
              <a:t> deduce causal relations from correlational data (at least in principle)</a:t>
            </a:r>
          </a:p>
          <a:p>
            <a:pPr marL="514350" indent="-457200"/>
            <a:r>
              <a:rPr lang="en-US" dirty="0" smtClean="0"/>
              <a:t>Quite a nice result!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10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Blocking and d-separation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418" y="1915723"/>
            <a:ext cx="7524880" cy="376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21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Blocking and d-separation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It would be nice if we could just look at the graph and see which CI relations it entails</a:t>
            </a:r>
          </a:p>
          <a:p>
            <a:r>
              <a:rPr lang="en-US" dirty="0" smtClean="0"/>
              <a:t>This turns out to be possible</a:t>
            </a:r>
          </a:p>
          <a:p>
            <a:r>
              <a:rPr lang="en-US" dirty="0" smtClean="0"/>
              <a:t>Rule: if you want to know whether in a directed acyclic graph two variables A and B are independent given C, see if they are d-separated</a:t>
            </a:r>
          </a:p>
          <a:p>
            <a:r>
              <a:rPr lang="en-US" dirty="0" smtClean="0"/>
              <a:t>For this you have to (a) check all the paths between A and B, and (b) see if they are all </a:t>
            </a:r>
            <a:r>
              <a:rPr lang="en-US" i="1" dirty="0" smtClean="0"/>
              <a:t>blocked</a:t>
            </a:r>
          </a:p>
          <a:p>
            <a:r>
              <a:rPr lang="en-US" dirty="0" smtClean="0"/>
              <a:t>If all paths are blocked by C, then C d-separates A and B, and you can predict that A is independent of B given C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034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Blocking and d-separation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6" y="1641776"/>
            <a:ext cx="4909354" cy="2454677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4420499"/>
            <a:ext cx="8229600" cy="1705664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i="1" dirty="0" smtClean="0"/>
              <a:t>path </a:t>
            </a:r>
            <a:r>
              <a:rPr lang="en-US" dirty="0" smtClean="0"/>
              <a:t>between two variables is formed by a series of edges that you can travel to reach one variable from the other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2072730" y="2913794"/>
            <a:ext cx="2372421" cy="1319924"/>
          </a:xfrm>
          <a:custGeom>
            <a:avLst/>
            <a:gdLst>
              <a:gd name="connsiteX0" fmla="*/ 454905 w 2372421"/>
              <a:gd name="connsiteY0" fmla="*/ 1319924 h 1319924"/>
              <a:gd name="connsiteX1" fmla="*/ 454905 w 2372421"/>
              <a:gd name="connsiteY1" fmla="*/ 1319924 h 1319924"/>
              <a:gd name="connsiteX2" fmla="*/ 566968 w 2372421"/>
              <a:gd name="connsiteY2" fmla="*/ 1245211 h 1319924"/>
              <a:gd name="connsiteX3" fmla="*/ 616773 w 2372421"/>
              <a:gd name="connsiteY3" fmla="*/ 1220307 h 1319924"/>
              <a:gd name="connsiteX4" fmla="*/ 666579 w 2372421"/>
              <a:gd name="connsiteY4" fmla="*/ 1182950 h 1319924"/>
              <a:gd name="connsiteX5" fmla="*/ 703933 w 2372421"/>
              <a:gd name="connsiteY5" fmla="*/ 1158046 h 1319924"/>
              <a:gd name="connsiteX6" fmla="*/ 728836 w 2372421"/>
              <a:gd name="connsiteY6" fmla="*/ 1083334 h 1319924"/>
              <a:gd name="connsiteX7" fmla="*/ 741287 w 2372421"/>
              <a:gd name="connsiteY7" fmla="*/ 1045977 h 1319924"/>
              <a:gd name="connsiteX8" fmla="*/ 753739 w 2372421"/>
              <a:gd name="connsiteY8" fmla="*/ 983717 h 1319924"/>
              <a:gd name="connsiteX9" fmla="*/ 803544 w 2372421"/>
              <a:gd name="connsiteY9" fmla="*/ 909004 h 1319924"/>
              <a:gd name="connsiteX10" fmla="*/ 828447 w 2372421"/>
              <a:gd name="connsiteY10" fmla="*/ 834291 h 1319924"/>
              <a:gd name="connsiteX11" fmla="*/ 840899 w 2372421"/>
              <a:gd name="connsiteY11" fmla="*/ 796935 h 1319924"/>
              <a:gd name="connsiteX12" fmla="*/ 853350 w 2372421"/>
              <a:gd name="connsiteY12" fmla="*/ 709770 h 1319924"/>
              <a:gd name="connsiteX13" fmla="*/ 865801 w 2372421"/>
              <a:gd name="connsiteY13" fmla="*/ 672414 h 1319924"/>
              <a:gd name="connsiteX14" fmla="*/ 952961 w 2372421"/>
              <a:gd name="connsiteY14" fmla="*/ 635058 h 1319924"/>
              <a:gd name="connsiteX15" fmla="*/ 990315 w 2372421"/>
              <a:gd name="connsiteY15" fmla="*/ 610153 h 1319924"/>
              <a:gd name="connsiteX16" fmla="*/ 1077475 w 2372421"/>
              <a:gd name="connsiteY16" fmla="*/ 560345 h 1319924"/>
              <a:gd name="connsiteX17" fmla="*/ 1326503 w 2372421"/>
              <a:gd name="connsiteY17" fmla="*/ 572797 h 1319924"/>
              <a:gd name="connsiteX18" fmla="*/ 1401212 w 2372421"/>
              <a:gd name="connsiteY18" fmla="*/ 585249 h 1319924"/>
              <a:gd name="connsiteX19" fmla="*/ 1463469 w 2372421"/>
              <a:gd name="connsiteY19" fmla="*/ 635058 h 1319924"/>
              <a:gd name="connsiteX20" fmla="*/ 1500823 w 2372421"/>
              <a:gd name="connsiteY20" fmla="*/ 684866 h 1319924"/>
              <a:gd name="connsiteX21" fmla="*/ 1612886 w 2372421"/>
              <a:gd name="connsiteY21" fmla="*/ 734674 h 1319924"/>
              <a:gd name="connsiteX22" fmla="*/ 1650240 w 2372421"/>
              <a:gd name="connsiteY22" fmla="*/ 759579 h 1319924"/>
              <a:gd name="connsiteX23" fmla="*/ 1687594 w 2372421"/>
              <a:gd name="connsiteY23" fmla="*/ 772031 h 1319924"/>
              <a:gd name="connsiteX24" fmla="*/ 1724948 w 2372421"/>
              <a:gd name="connsiteY24" fmla="*/ 796935 h 1319924"/>
              <a:gd name="connsiteX25" fmla="*/ 1824560 w 2372421"/>
              <a:gd name="connsiteY25" fmla="*/ 821839 h 1319924"/>
              <a:gd name="connsiteX26" fmla="*/ 2110942 w 2372421"/>
              <a:gd name="connsiteY26" fmla="*/ 809387 h 1319924"/>
              <a:gd name="connsiteX27" fmla="*/ 2185650 w 2372421"/>
              <a:gd name="connsiteY27" fmla="*/ 784483 h 1319924"/>
              <a:gd name="connsiteX28" fmla="*/ 2260359 w 2372421"/>
              <a:gd name="connsiteY28" fmla="*/ 759579 h 1319924"/>
              <a:gd name="connsiteX29" fmla="*/ 2310164 w 2372421"/>
              <a:gd name="connsiteY29" fmla="*/ 747127 h 1319924"/>
              <a:gd name="connsiteX30" fmla="*/ 2372421 w 2372421"/>
              <a:gd name="connsiteY30" fmla="*/ 635058 h 1319924"/>
              <a:gd name="connsiteX31" fmla="*/ 2359970 w 2372421"/>
              <a:gd name="connsiteY31" fmla="*/ 473180 h 1319924"/>
              <a:gd name="connsiteX32" fmla="*/ 2260359 w 2372421"/>
              <a:gd name="connsiteY32" fmla="*/ 373563 h 1319924"/>
              <a:gd name="connsiteX33" fmla="*/ 2223004 w 2372421"/>
              <a:gd name="connsiteY33" fmla="*/ 361111 h 1319924"/>
              <a:gd name="connsiteX34" fmla="*/ 2185650 w 2372421"/>
              <a:gd name="connsiteY34" fmla="*/ 336207 h 1319924"/>
              <a:gd name="connsiteX35" fmla="*/ 2110942 w 2372421"/>
              <a:gd name="connsiteY35" fmla="*/ 311303 h 1319924"/>
              <a:gd name="connsiteX36" fmla="*/ 1749851 w 2372421"/>
              <a:gd name="connsiteY36" fmla="*/ 286398 h 1319924"/>
              <a:gd name="connsiteX37" fmla="*/ 1662691 w 2372421"/>
              <a:gd name="connsiteY37" fmla="*/ 273946 h 1319924"/>
              <a:gd name="connsiteX38" fmla="*/ 1587983 w 2372421"/>
              <a:gd name="connsiteY38" fmla="*/ 211686 h 1319924"/>
              <a:gd name="connsiteX39" fmla="*/ 1451017 w 2372421"/>
              <a:gd name="connsiteY39" fmla="*/ 186782 h 1319924"/>
              <a:gd name="connsiteX40" fmla="*/ 1426115 w 2372421"/>
              <a:gd name="connsiteY40" fmla="*/ 149425 h 1319924"/>
              <a:gd name="connsiteX41" fmla="*/ 1314052 w 2372421"/>
              <a:gd name="connsiteY41" fmla="*/ 112069 h 1319924"/>
              <a:gd name="connsiteX42" fmla="*/ 1251795 w 2372421"/>
              <a:gd name="connsiteY42" fmla="*/ 74713 h 1319924"/>
              <a:gd name="connsiteX43" fmla="*/ 1214441 w 2372421"/>
              <a:gd name="connsiteY43" fmla="*/ 62260 h 1319924"/>
              <a:gd name="connsiteX44" fmla="*/ 1177087 w 2372421"/>
              <a:gd name="connsiteY44" fmla="*/ 37356 h 1319924"/>
              <a:gd name="connsiteX45" fmla="*/ 1139732 w 2372421"/>
              <a:gd name="connsiteY45" fmla="*/ 24904 h 1319924"/>
              <a:gd name="connsiteX46" fmla="*/ 1089927 w 2372421"/>
              <a:gd name="connsiteY46" fmla="*/ 0 h 1319924"/>
              <a:gd name="connsiteX47" fmla="*/ 903156 w 2372421"/>
              <a:gd name="connsiteY47" fmla="*/ 24904 h 1319924"/>
              <a:gd name="connsiteX48" fmla="*/ 853350 w 2372421"/>
              <a:gd name="connsiteY48" fmla="*/ 99617 h 1319924"/>
              <a:gd name="connsiteX49" fmla="*/ 815996 w 2372421"/>
              <a:gd name="connsiteY49" fmla="*/ 112069 h 1319924"/>
              <a:gd name="connsiteX50" fmla="*/ 753739 w 2372421"/>
              <a:gd name="connsiteY50" fmla="*/ 211686 h 1319924"/>
              <a:gd name="connsiteX51" fmla="*/ 703933 w 2372421"/>
              <a:gd name="connsiteY51" fmla="*/ 236590 h 1319924"/>
              <a:gd name="connsiteX52" fmla="*/ 679030 w 2372421"/>
              <a:gd name="connsiteY52" fmla="*/ 273946 h 1319924"/>
              <a:gd name="connsiteX53" fmla="*/ 666579 w 2372421"/>
              <a:gd name="connsiteY53" fmla="*/ 361111 h 1319924"/>
              <a:gd name="connsiteX54" fmla="*/ 629225 w 2372421"/>
              <a:gd name="connsiteY54" fmla="*/ 386015 h 1319924"/>
              <a:gd name="connsiteX55" fmla="*/ 529613 w 2372421"/>
              <a:gd name="connsiteY55" fmla="*/ 410920 h 1319924"/>
              <a:gd name="connsiteX56" fmla="*/ 467356 w 2372421"/>
              <a:gd name="connsiteY56" fmla="*/ 460728 h 1319924"/>
              <a:gd name="connsiteX57" fmla="*/ 355294 w 2372421"/>
              <a:gd name="connsiteY57" fmla="*/ 535441 h 1319924"/>
              <a:gd name="connsiteX58" fmla="*/ 305488 w 2372421"/>
              <a:gd name="connsiteY58" fmla="*/ 572797 h 1319924"/>
              <a:gd name="connsiteX59" fmla="*/ 243231 w 2372421"/>
              <a:gd name="connsiteY59" fmla="*/ 585249 h 1319924"/>
              <a:gd name="connsiteX60" fmla="*/ 193426 w 2372421"/>
              <a:gd name="connsiteY60" fmla="*/ 597701 h 1319924"/>
              <a:gd name="connsiteX61" fmla="*/ 118717 w 2372421"/>
              <a:gd name="connsiteY61" fmla="*/ 622605 h 1319924"/>
              <a:gd name="connsiteX62" fmla="*/ 81363 w 2372421"/>
              <a:gd name="connsiteY62" fmla="*/ 684866 h 1319924"/>
              <a:gd name="connsiteX63" fmla="*/ 31557 w 2372421"/>
              <a:gd name="connsiteY63" fmla="*/ 747127 h 1319924"/>
              <a:gd name="connsiteX64" fmla="*/ 6655 w 2372421"/>
              <a:gd name="connsiteY64" fmla="*/ 809387 h 1319924"/>
              <a:gd name="connsiteX65" fmla="*/ 44009 w 2372421"/>
              <a:gd name="connsiteY65" fmla="*/ 1058429 h 1319924"/>
              <a:gd name="connsiteX66" fmla="*/ 68912 w 2372421"/>
              <a:gd name="connsiteY66" fmla="*/ 1083334 h 1319924"/>
              <a:gd name="connsiteX67" fmla="*/ 106266 w 2372421"/>
              <a:gd name="connsiteY67" fmla="*/ 1108238 h 1319924"/>
              <a:gd name="connsiteX68" fmla="*/ 118717 w 2372421"/>
              <a:gd name="connsiteY68" fmla="*/ 1145594 h 1319924"/>
              <a:gd name="connsiteX69" fmla="*/ 156071 w 2372421"/>
              <a:gd name="connsiteY69" fmla="*/ 1195403 h 1319924"/>
              <a:gd name="connsiteX70" fmla="*/ 193426 w 2372421"/>
              <a:gd name="connsiteY70" fmla="*/ 1207855 h 1319924"/>
              <a:gd name="connsiteX71" fmla="*/ 330391 w 2372421"/>
              <a:gd name="connsiteY71" fmla="*/ 1220307 h 1319924"/>
              <a:gd name="connsiteX72" fmla="*/ 405099 w 2372421"/>
              <a:gd name="connsiteY72" fmla="*/ 1270115 h 1319924"/>
              <a:gd name="connsiteX73" fmla="*/ 504711 w 2372421"/>
              <a:gd name="connsiteY73" fmla="*/ 1295019 h 1319924"/>
              <a:gd name="connsiteX74" fmla="*/ 504711 w 2372421"/>
              <a:gd name="connsiteY74" fmla="*/ 1295019 h 131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372421" h="1319924">
                <a:moveTo>
                  <a:pt x="454905" y="1319924"/>
                </a:moveTo>
                <a:lnTo>
                  <a:pt x="454905" y="1319924"/>
                </a:lnTo>
                <a:cubicBezTo>
                  <a:pt x="492259" y="1295020"/>
                  <a:pt x="528733" y="1268741"/>
                  <a:pt x="566968" y="1245211"/>
                </a:cubicBezTo>
                <a:cubicBezTo>
                  <a:pt x="582776" y="1235483"/>
                  <a:pt x="601033" y="1230145"/>
                  <a:pt x="616773" y="1220307"/>
                </a:cubicBezTo>
                <a:cubicBezTo>
                  <a:pt x="634371" y="1209307"/>
                  <a:pt x="649692" y="1195013"/>
                  <a:pt x="666579" y="1182950"/>
                </a:cubicBezTo>
                <a:cubicBezTo>
                  <a:pt x="678756" y="1174251"/>
                  <a:pt x="691482" y="1166347"/>
                  <a:pt x="703933" y="1158046"/>
                </a:cubicBezTo>
                <a:lnTo>
                  <a:pt x="728836" y="1083334"/>
                </a:lnTo>
                <a:cubicBezTo>
                  <a:pt x="732986" y="1070882"/>
                  <a:pt x="738713" y="1058848"/>
                  <a:pt x="741287" y="1045977"/>
                </a:cubicBezTo>
                <a:cubicBezTo>
                  <a:pt x="745438" y="1025224"/>
                  <a:pt x="744982" y="1002984"/>
                  <a:pt x="753739" y="983717"/>
                </a:cubicBezTo>
                <a:cubicBezTo>
                  <a:pt x="766124" y="956469"/>
                  <a:pt x="794080" y="937399"/>
                  <a:pt x="803544" y="909004"/>
                </a:cubicBezTo>
                <a:lnTo>
                  <a:pt x="828447" y="834291"/>
                </a:lnTo>
                <a:lnTo>
                  <a:pt x="840899" y="796935"/>
                </a:lnTo>
                <a:cubicBezTo>
                  <a:pt x="845049" y="767880"/>
                  <a:pt x="847594" y="738550"/>
                  <a:pt x="853350" y="709770"/>
                </a:cubicBezTo>
                <a:cubicBezTo>
                  <a:pt x="855924" y="696899"/>
                  <a:pt x="856520" y="681695"/>
                  <a:pt x="865801" y="672414"/>
                </a:cubicBezTo>
                <a:cubicBezTo>
                  <a:pt x="881187" y="657027"/>
                  <a:pt x="930637" y="642500"/>
                  <a:pt x="952961" y="635058"/>
                </a:cubicBezTo>
                <a:cubicBezTo>
                  <a:pt x="965412" y="626756"/>
                  <a:pt x="977322" y="617578"/>
                  <a:pt x="990315" y="610153"/>
                </a:cubicBezTo>
                <a:cubicBezTo>
                  <a:pt x="1100912" y="546951"/>
                  <a:pt x="986457" y="621027"/>
                  <a:pt x="1077475" y="560345"/>
                </a:cubicBezTo>
                <a:cubicBezTo>
                  <a:pt x="1160484" y="564496"/>
                  <a:pt x="1243635" y="566422"/>
                  <a:pt x="1326503" y="572797"/>
                </a:cubicBezTo>
                <a:cubicBezTo>
                  <a:pt x="1351675" y="574733"/>
                  <a:pt x="1378631" y="573958"/>
                  <a:pt x="1401212" y="585249"/>
                </a:cubicBezTo>
                <a:cubicBezTo>
                  <a:pt x="1626531" y="697913"/>
                  <a:pt x="1242531" y="561402"/>
                  <a:pt x="1463469" y="635058"/>
                </a:cubicBezTo>
                <a:cubicBezTo>
                  <a:pt x="1475920" y="651661"/>
                  <a:pt x="1485067" y="671360"/>
                  <a:pt x="1500823" y="684866"/>
                </a:cubicBezTo>
                <a:cubicBezTo>
                  <a:pt x="1519307" y="700710"/>
                  <a:pt x="1595184" y="725822"/>
                  <a:pt x="1612886" y="734674"/>
                </a:cubicBezTo>
                <a:cubicBezTo>
                  <a:pt x="1626271" y="741367"/>
                  <a:pt x="1636855" y="752886"/>
                  <a:pt x="1650240" y="759579"/>
                </a:cubicBezTo>
                <a:cubicBezTo>
                  <a:pt x="1661979" y="765449"/>
                  <a:pt x="1675855" y="766161"/>
                  <a:pt x="1687594" y="772031"/>
                </a:cubicBezTo>
                <a:cubicBezTo>
                  <a:pt x="1700979" y="778724"/>
                  <a:pt x="1710884" y="791821"/>
                  <a:pt x="1724948" y="796935"/>
                </a:cubicBezTo>
                <a:cubicBezTo>
                  <a:pt x="1757113" y="808632"/>
                  <a:pt x="1824560" y="821839"/>
                  <a:pt x="1824560" y="821839"/>
                </a:cubicBezTo>
                <a:cubicBezTo>
                  <a:pt x="1920021" y="817688"/>
                  <a:pt x="2015898" y="819220"/>
                  <a:pt x="2110942" y="809387"/>
                </a:cubicBezTo>
                <a:cubicBezTo>
                  <a:pt x="2137053" y="806686"/>
                  <a:pt x="2160747" y="792784"/>
                  <a:pt x="2185650" y="784483"/>
                </a:cubicBezTo>
                <a:lnTo>
                  <a:pt x="2260359" y="759579"/>
                </a:lnTo>
                <a:lnTo>
                  <a:pt x="2310164" y="747127"/>
                </a:lnTo>
                <a:cubicBezTo>
                  <a:pt x="2367250" y="661493"/>
                  <a:pt x="2350506" y="700809"/>
                  <a:pt x="2372421" y="635058"/>
                </a:cubicBezTo>
                <a:cubicBezTo>
                  <a:pt x="2368271" y="581099"/>
                  <a:pt x="2369374" y="526475"/>
                  <a:pt x="2359970" y="473180"/>
                </a:cubicBezTo>
                <a:cubicBezTo>
                  <a:pt x="2351500" y="425180"/>
                  <a:pt x="2302433" y="387588"/>
                  <a:pt x="2260359" y="373563"/>
                </a:cubicBezTo>
                <a:lnTo>
                  <a:pt x="2223004" y="361111"/>
                </a:lnTo>
                <a:cubicBezTo>
                  <a:pt x="2210553" y="352810"/>
                  <a:pt x="2199325" y="342285"/>
                  <a:pt x="2185650" y="336207"/>
                </a:cubicBezTo>
                <a:cubicBezTo>
                  <a:pt x="2161663" y="325545"/>
                  <a:pt x="2135845" y="319604"/>
                  <a:pt x="2110942" y="311303"/>
                </a:cubicBezTo>
                <a:cubicBezTo>
                  <a:pt x="1971138" y="264699"/>
                  <a:pt x="2086703" y="299355"/>
                  <a:pt x="1749851" y="286398"/>
                </a:cubicBezTo>
                <a:cubicBezTo>
                  <a:pt x="1720798" y="282247"/>
                  <a:pt x="1690801" y="282380"/>
                  <a:pt x="1662691" y="273946"/>
                </a:cubicBezTo>
                <a:cubicBezTo>
                  <a:pt x="1616617" y="260123"/>
                  <a:pt x="1628939" y="235090"/>
                  <a:pt x="1587983" y="211686"/>
                </a:cubicBezTo>
                <a:cubicBezTo>
                  <a:pt x="1568414" y="200503"/>
                  <a:pt x="1454434" y="187270"/>
                  <a:pt x="1451017" y="186782"/>
                </a:cubicBezTo>
                <a:cubicBezTo>
                  <a:pt x="1442716" y="174330"/>
                  <a:pt x="1438293" y="158124"/>
                  <a:pt x="1426115" y="149425"/>
                </a:cubicBezTo>
                <a:cubicBezTo>
                  <a:pt x="1400869" y="131391"/>
                  <a:pt x="1345039" y="119816"/>
                  <a:pt x="1314052" y="112069"/>
                </a:cubicBezTo>
                <a:cubicBezTo>
                  <a:pt x="1293300" y="99617"/>
                  <a:pt x="1273441" y="85537"/>
                  <a:pt x="1251795" y="74713"/>
                </a:cubicBezTo>
                <a:cubicBezTo>
                  <a:pt x="1240056" y="68843"/>
                  <a:pt x="1226180" y="68130"/>
                  <a:pt x="1214441" y="62260"/>
                </a:cubicBezTo>
                <a:cubicBezTo>
                  <a:pt x="1201056" y="55567"/>
                  <a:pt x="1190472" y="44049"/>
                  <a:pt x="1177087" y="37356"/>
                </a:cubicBezTo>
                <a:cubicBezTo>
                  <a:pt x="1165348" y="31486"/>
                  <a:pt x="1151796" y="30074"/>
                  <a:pt x="1139732" y="24904"/>
                </a:cubicBezTo>
                <a:cubicBezTo>
                  <a:pt x="1122671" y="17592"/>
                  <a:pt x="1106529" y="8301"/>
                  <a:pt x="1089927" y="0"/>
                </a:cubicBezTo>
                <a:cubicBezTo>
                  <a:pt x="1027670" y="8301"/>
                  <a:pt x="963672" y="8093"/>
                  <a:pt x="903156" y="24904"/>
                </a:cubicBezTo>
                <a:cubicBezTo>
                  <a:pt x="836206" y="43502"/>
                  <a:pt x="886510" y="66454"/>
                  <a:pt x="853350" y="99617"/>
                </a:cubicBezTo>
                <a:cubicBezTo>
                  <a:pt x="844070" y="108898"/>
                  <a:pt x="828447" y="107918"/>
                  <a:pt x="815996" y="112069"/>
                </a:cubicBezTo>
                <a:cubicBezTo>
                  <a:pt x="790433" y="188761"/>
                  <a:pt x="810614" y="179185"/>
                  <a:pt x="753739" y="211686"/>
                </a:cubicBezTo>
                <a:cubicBezTo>
                  <a:pt x="737623" y="220896"/>
                  <a:pt x="720535" y="228289"/>
                  <a:pt x="703933" y="236590"/>
                </a:cubicBezTo>
                <a:cubicBezTo>
                  <a:pt x="695632" y="249042"/>
                  <a:pt x="683330" y="259612"/>
                  <a:pt x="679030" y="273946"/>
                </a:cubicBezTo>
                <a:cubicBezTo>
                  <a:pt x="670597" y="302058"/>
                  <a:pt x="678498" y="334290"/>
                  <a:pt x="666579" y="361111"/>
                </a:cubicBezTo>
                <a:cubicBezTo>
                  <a:pt x="660502" y="374786"/>
                  <a:pt x="643289" y="380901"/>
                  <a:pt x="629225" y="386015"/>
                </a:cubicBezTo>
                <a:cubicBezTo>
                  <a:pt x="597060" y="397712"/>
                  <a:pt x="562817" y="402618"/>
                  <a:pt x="529613" y="410920"/>
                </a:cubicBezTo>
                <a:cubicBezTo>
                  <a:pt x="508861" y="427523"/>
                  <a:pt x="488982" y="445280"/>
                  <a:pt x="467356" y="460728"/>
                </a:cubicBezTo>
                <a:cubicBezTo>
                  <a:pt x="430824" y="486824"/>
                  <a:pt x="391209" y="508503"/>
                  <a:pt x="355294" y="535441"/>
                </a:cubicBezTo>
                <a:cubicBezTo>
                  <a:pt x="338692" y="547893"/>
                  <a:pt x="324452" y="564368"/>
                  <a:pt x="305488" y="572797"/>
                </a:cubicBezTo>
                <a:cubicBezTo>
                  <a:pt x="286149" y="581393"/>
                  <a:pt x="263890" y="580658"/>
                  <a:pt x="243231" y="585249"/>
                </a:cubicBezTo>
                <a:cubicBezTo>
                  <a:pt x="226526" y="588961"/>
                  <a:pt x="209817" y="592783"/>
                  <a:pt x="193426" y="597701"/>
                </a:cubicBezTo>
                <a:cubicBezTo>
                  <a:pt x="168283" y="605244"/>
                  <a:pt x="118717" y="622605"/>
                  <a:pt x="118717" y="622605"/>
                </a:cubicBezTo>
                <a:cubicBezTo>
                  <a:pt x="70075" y="671251"/>
                  <a:pt x="113691" y="620206"/>
                  <a:pt x="81363" y="684866"/>
                </a:cubicBezTo>
                <a:cubicBezTo>
                  <a:pt x="65657" y="716281"/>
                  <a:pt x="54719" y="723963"/>
                  <a:pt x="31557" y="747127"/>
                </a:cubicBezTo>
                <a:cubicBezTo>
                  <a:pt x="23256" y="767880"/>
                  <a:pt x="7670" y="787058"/>
                  <a:pt x="6655" y="809387"/>
                </a:cubicBezTo>
                <a:cubicBezTo>
                  <a:pt x="881" y="936433"/>
                  <a:pt x="-16057" y="983343"/>
                  <a:pt x="44009" y="1058429"/>
                </a:cubicBezTo>
                <a:cubicBezTo>
                  <a:pt x="51343" y="1067596"/>
                  <a:pt x="59745" y="1076000"/>
                  <a:pt x="68912" y="1083334"/>
                </a:cubicBezTo>
                <a:cubicBezTo>
                  <a:pt x="80597" y="1092683"/>
                  <a:pt x="93815" y="1099937"/>
                  <a:pt x="106266" y="1108238"/>
                </a:cubicBezTo>
                <a:cubicBezTo>
                  <a:pt x="110416" y="1120690"/>
                  <a:pt x="112205" y="1134198"/>
                  <a:pt x="118717" y="1145594"/>
                </a:cubicBezTo>
                <a:cubicBezTo>
                  <a:pt x="129013" y="1163613"/>
                  <a:pt x="140128" y="1182117"/>
                  <a:pt x="156071" y="1195403"/>
                </a:cubicBezTo>
                <a:cubicBezTo>
                  <a:pt x="166154" y="1203806"/>
                  <a:pt x="180433" y="1205999"/>
                  <a:pt x="193426" y="1207855"/>
                </a:cubicBezTo>
                <a:cubicBezTo>
                  <a:pt x="238808" y="1214339"/>
                  <a:pt x="284736" y="1216156"/>
                  <a:pt x="330391" y="1220307"/>
                </a:cubicBezTo>
                <a:cubicBezTo>
                  <a:pt x="453970" y="1261502"/>
                  <a:pt x="265192" y="1192386"/>
                  <a:pt x="405099" y="1270115"/>
                </a:cubicBezTo>
                <a:cubicBezTo>
                  <a:pt x="454649" y="1297644"/>
                  <a:pt x="464004" y="1295019"/>
                  <a:pt x="504711" y="1295019"/>
                </a:cubicBezTo>
                <a:lnTo>
                  <a:pt x="504711" y="1295019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18693" y="3448943"/>
            <a:ext cx="2423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path between B and F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532311" y="3558897"/>
            <a:ext cx="373542" cy="847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443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a path blocked?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path </a:t>
            </a:r>
            <a:r>
              <a:rPr lang="en-US" dirty="0"/>
              <a:t>between </a:t>
            </a:r>
            <a:r>
              <a:rPr lang="en-US" dirty="0" smtClean="0"/>
              <a:t>A and B is </a:t>
            </a:r>
            <a:r>
              <a:rPr lang="en-US" dirty="0"/>
              <a:t>said to be blocked </a:t>
            </a:r>
            <a:r>
              <a:rPr lang="en-US" dirty="0" smtClean="0"/>
              <a:t>by a </a:t>
            </a:r>
            <a:r>
              <a:rPr lang="en-US" dirty="0"/>
              <a:t>variable </a:t>
            </a:r>
            <a:r>
              <a:rPr lang="en-US" dirty="0" smtClean="0"/>
              <a:t>C if:</a:t>
            </a:r>
            <a:endParaRPr lang="en-US" dirty="0"/>
          </a:p>
          <a:p>
            <a:pPr lvl="1"/>
            <a:r>
              <a:rPr lang="en-US" dirty="0" smtClean="0"/>
              <a:t>A and B are </a:t>
            </a:r>
            <a:r>
              <a:rPr lang="en-US" dirty="0"/>
              <a:t>connected by a chain in which </a:t>
            </a:r>
            <a:r>
              <a:rPr lang="en-US" dirty="0" smtClean="0"/>
              <a:t>C is </a:t>
            </a:r>
            <a:r>
              <a:rPr lang="en-US" dirty="0"/>
              <a:t>the middle node (so here that would be </a:t>
            </a:r>
            <a:r>
              <a:rPr lang="en-US" dirty="0" smtClean="0"/>
              <a:t>A-&gt;C-&gt;B or A&lt;-C&lt;-B)</a:t>
            </a:r>
            <a:r>
              <a:rPr lang="en-US" dirty="0"/>
              <a:t>, or</a:t>
            </a:r>
          </a:p>
          <a:p>
            <a:pPr lvl="1"/>
            <a:r>
              <a:rPr lang="en-US" dirty="0" smtClean="0"/>
              <a:t>A and B are </a:t>
            </a:r>
            <a:r>
              <a:rPr lang="en-US" dirty="0"/>
              <a:t>connected by a common cause, and </a:t>
            </a:r>
            <a:r>
              <a:rPr lang="en-US" dirty="0" smtClean="0"/>
              <a:t>C is </a:t>
            </a:r>
            <a:r>
              <a:rPr lang="en-US" dirty="0"/>
              <a:t>that common cause (here: </a:t>
            </a:r>
            <a:r>
              <a:rPr lang="en-US" dirty="0" smtClean="0"/>
              <a:t>A &lt;-C -&gt; B)</a:t>
            </a:r>
            <a:r>
              <a:rPr lang="en-US" dirty="0"/>
              <a:t>, or</a:t>
            </a:r>
          </a:p>
          <a:p>
            <a:pPr lvl="1"/>
            <a:r>
              <a:rPr lang="en-US" dirty="0" smtClean="0"/>
              <a:t>A and B are </a:t>
            </a:r>
            <a:r>
              <a:rPr lang="en-US" dirty="0"/>
              <a:t>connected by a common effect (‘collider’), but </a:t>
            </a:r>
            <a:r>
              <a:rPr lang="en-US" dirty="0" smtClean="0"/>
              <a:t>C is </a:t>
            </a:r>
            <a:r>
              <a:rPr lang="en-US" i="1" dirty="0"/>
              <a:t>not</a:t>
            </a:r>
            <a:r>
              <a:rPr lang="en-US" dirty="0"/>
              <a:t> that common effect, and </a:t>
            </a:r>
            <a:r>
              <a:rPr lang="en-US" dirty="0" smtClean="0"/>
              <a:t>C is </a:t>
            </a:r>
            <a:r>
              <a:rPr lang="en-US" i="1" dirty="0"/>
              <a:t>not</a:t>
            </a:r>
            <a:r>
              <a:rPr lang="en-US" dirty="0"/>
              <a:t> one of the effects of the common effect.</a:t>
            </a:r>
          </a:p>
          <a:p>
            <a:pPr marL="85725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944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Blocking and d-separation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01" y="1280663"/>
            <a:ext cx="7235823" cy="51086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13251" y="2241380"/>
            <a:ext cx="859147" cy="37605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13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Blocking and d-separation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01" y="1280663"/>
            <a:ext cx="7235823" cy="510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96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If you have a causal network that consists of variables coupled through (directed) structural relations…</a:t>
            </a:r>
          </a:p>
          <a:p>
            <a:r>
              <a:rPr lang="en-US" dirty="0" smtClean="0"/>
              <a:t>…then you can tell which conditional independence patterns will arise…</a:t>
            </a:r>
          </a:p>
          <a:p>
            <a:r>
              <a:rPr lang="en-US" dirty="0" smtClean="0"/>
              <a:t>…</a:t>
            </a:r>
            <a:r>
              <a:rPr lang="en-US" i="1" dirty="0" smtClean="0"/>
              <a:t>just by looking at the picture!!!!!!!!!!!!!</a:t>
            </a:r>
            <a:endParaRPr lang="en-US" dirty="0"/>
          </a:p>
          <a:p>
            <a:pPr marL="85725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62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causal 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constitutes the “secret </a:t>
            </a:r>
            <a:r>
              <a:rPr lang="en-US" dirty="0" err="1" smtClean="0"/>
              <a:t>connexion</a:t>
            </a:r>
            <a:r>
              <a:rPr lang="en-US" dirty="0" smtClean="0"/>
              <a:t>” of causality is one of the big questions of philosophy</a:t>
            </a:r>
          </a:p>
          <a:p>
            <a:r>
              <a:rPr lang="en-US" dirty="0" smtClean="0"/>
              <a:t>Philosophical proposals:</a:t>
            </a:r>
          </a:p>
          <a:p>
            <a:pPr lvl="1"/>
            <a:r>
              <a:rPr lang="en-US" dirty="0" smtClean="0"/>
              <a:t>A causes B means that…</a:t>
            </a:r>
          </a:p>
          <a:p>
            <a:pPr lvl="2"/>
            <a:r>
              <a:rPr lang="en-US" dirty="0" smtClean="0"/>
              <a:t>A invariably follows B (David Hume)</a:t>
            </a:r>
          </a:p>
          <a:p>
            <a:pPr lvl="2"/>
            <a:r>
              <a:rPr lang="en-US" dirty="0" smtClean="0"/>
              <a:t>A is an Insufficient but </a:t>
            </a:r>
            <a:r>
              <a:rPr lang="en-US" dirty="0" err="1" smtClean="0"/>
              <a:t>Nonredundant</a:t>
            </a:r>
            <a:r>
              <a:rPr lang="en-US" dirty="0" smtClean="0"/>
              <a:t> part of an Unnecessary but Sufficient condition for B (INUS condition; John Mackie)</a:t>
            </a:r>
          </a:p>
          <a:p>
            <a:pPr lvl="2"/>
            <a:r>
              <a:rPr lang="en-US" dirty="0" smtClean="0"/>
              <a:t>B counterfactually depends on A: if A had not happened, B would not have happened (David Lewis)</a:t>
            </a:r>
          </a:p>
          <a:p>
            <a:pPr lvl="2"/>
            <a:r>
              <a:rPr lang="en-US" dirty="0" smtClean="0"/>
              <a:t>…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865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And in the other direction: if you have a set of conditional independencies, you can search for the causal network that could have produced them</a:t>
            </a:r>
          </a:p>
          <a:p>
            <a:r>
              <a:rPr lang="en-US" dirty="0" smtClean="0"/>
              <a:t>This is material </a:t>
            </a:r>
            <a:r>
              <a:rPr lang="en-US" dirty="0" err="1" smtClean="0"/>
              <a:t>Lourens</a:t>
            </a:r>
            <a:r>
              <a:rPr lang="en-US" dirty="0" smtClean="0"/>
              <a:t> will cover next week</a:t>
            </a:r>
            <a:endParaRPr lang="en-US" dirty="0"/>
          </a:p>
          <a:p>
            <a:pPr marL="85725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87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Recipe: are A and B independent given C?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List every path between A and 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every path, check whether C blocks 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C blocks all the paths in step (2), then C d-separates A and B, and A is conditionally independent of B given 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C does not block all the paths in step (2), then C does not d-separate A and B. In this case anything may happen: we don’t know.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669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0539"/>
            <a:ext cx="8229600" cy="1143000"/>
          </a:xfrm>
        </p:spPr>
        <p:txBody>
          <a:bodyPr/>
          <a:lstStyle/>
          <a:p>
            <a:r>
              <a:rPr lang="en-US" dirty="0" smtClean="0"/>
              <a:t>Practice!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694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Backdrop of philosophical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Can’t cope well with noisy data (i.e., can’t cope with data)</a:t>
            </a:r>
          </a:p>
          <a:p>
            <a:r>
              <a:rPr lang="en-US" dirty="0" smtClean="0"/>
              <a:t>Almost all causal relations are observed through statistical analysis: probabilities</a:t>
            </a:r>
            <a:endParaRPr lang="en-US" dirty="0"/>
          </a:p>
          <a:p>
            <a:r>
              <a:rPr lang="en-US" dirty="0" smtClean="0"/>
              <a:t>Probabilities didn’t sit well with the philosophical analyses, and neither did data</a:t>
            </a:r>
          </a:p>
          <a:p>
            <a:r>
              <a:rPr lang="en-US" dirty="0" smtClean="0"/>
              <a:t>For a long time, causal inference was therefore done in a theoretical vacuum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3109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alternative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Recently, Judea Pearl suggested an alternative approach based in the statistical method of structural relations</a:t>
            </a:r>
          </a:p>
          <a:p>
            <a:r>
              <a:rPr lang="en-US" dirty="0" smtClean="0"/>
              <a:t>He argues that causal relations should be framed in terms of interventions on a model: given a causal model, what would happen to B if we changed A?</a:t>
            </a:r>
          </a:p>
          <a:p>
            <a:r>
              <a:rPr lang="en-US" dirty="0" smtClean="0"/>
              <a:t>This is a simple idea but it turned out very powerful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0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Pearl’s approach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causal relation is encoded in a structural equation that says how B would change if A were changed</a:t>
            </a:r>
          </a:p>
          <a:p>
            <a:r>
              <a:rPr lang="en-US" dirty="0" smtClean="0"/>
              <a:t>This can be coded with the </a:t>
            </a:r>
            <a:r>
              <a:rPr lang="en-US" i="1" dirty="0" smtClean="0"/>
              <a:t>do operator</a:t>
            </a:r>
            <a:r>
              <a:rPr lang="en-US" dirty="0" smtClean="0"/>
              <a:t> or the symbol :=</a:t>
            </a:r>
            <a:endParaRPr lang="en-US" i="1" dirty="0" smtClean="0"/>
          </a:p>
          <a:p>
            <a:r>
              <a:rPr lang="en-US" dirty="0" smtClean="0"/>
              <a:t>So B:=2A means that B would change 2 units if A were to change one unit</a:t>
            </a:r>
          </a:p>
          <a:p>
            <a:r>
              <a:rPr lang="en-US" dirty="0" smtClean="0"/>
              <a:t>Note that this relation is asymmetric: B:=2A does not imply that A:=B/2</a:t>
            </a:r>
          </a:p>
        </p:txBody>
      </p:sp>
    </p:spTree>
    <p:extLst>
      <p:ext uri="{BB962C8B-B14F-4D97-AF65-F5344CB8AC3E}">
        <p14:creationId xmlns:p14="http://schemas.microsoft.com/office/powerpoint/2010/main" val="856001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Pearl’s approach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56616"/>
          </a:xfrm>
        </p:spPr>
        <p:txBody>
          <a:bodyPr>
            <a:normAutofit/>
          </a:bodyPr>
          <a:lstStyle/>
          <a:p>
            <a:r>
              <a:rPr lang="en-US" dirty="0" smtClean="0"/>
              <a:t>The structural equations can be represented in a graph, by drawing a directed arrow from A to B whenever (in the model structure) changing A affects B but not vice versa:</a:t>
            </a:r>
            <a:endParaRPr lang="en-US" dirty="0"/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4362754" y="3909337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cxnSp>
        <p:nvCxnSpPr>
          <p:cNvPr id="10" name="AutoShape 21"/>
          <p:cNvCxnSpPr>
            <a:cxnSpLocks noChangeShapeType="1"/>
            <a:stCxn id="11" idx="3"/>
            <a:endCxn id="9" idx="1"/>
          </p:cNvCxnSpPr>
          <p:nvPr/>
        </p:nvCxnSpPr>
        <p:spPr bwMode="auto">
          <a:xfrm>
            <a:off x="3961116" y="4176037"/>
            <a:ext cx="4016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3427716" y="3909337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4668646"/>
            <a:ext cx="8229600" cy="163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Can we relate such a system to data? That is, under which conditions can we actually determine the causal relations from the data?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630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Pearl’s approach (III)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61991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classic problem of induction then presents itself as an identification problem:</a:t>
            </a:r>
          </a:p>
          <a:p>
            <a:r>
              <a:rPr lang="en-US" dirty="0" smtClean="0"/>
              <a:t>Given a only two variables, it is not possible to deduce from the data whether A-&gt;B or B-&gt;A (or some other structure generated the dependence): both are equally consistent with the data</a:t>
            </a:r>
          </a:p>
          <a:p>
            <a:r>
              <a:rPr lang="en-US" dirty="0" smtClean="0"/>
              <a:t>If temporal precedence distinguishes A</a:t>
            </a:r>
            <a:r>
              <a:rPr lang="en-US" dirty="0"/>
              <a:t>-&gt;B </a:t>
            </a:r>
            <a:r>
              <a:rPr lang="en-US" dirty="0" smtClean="0"/>
              <a:t>from B</a:t>
            </a:r>
            <a:r>
              <a:rPr lang="en-US" dirty="0"/>
              <a:t>-&gt;A </a:t>
            </a:r>
            <a:r>
              <a:rPr lang="en-US" dirty="0" smtClean="0"/>
              <a:t>then the skeptic may argue that this is all there is to know (really hardcore skeptics generalize to experiments)</a:t>
            </a:r>
          </a:p>
          <a:p>
            <a:r>
              <a:rPr lang="en-US" dirty="0" smtClean="0"/>
              <a:t>This is the root of the platitude that “correlation does not equal causation”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86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Pearl’s approach (IV)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61991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However, where there’s correlational smoke, there is often a causal fire…</a:t>
            </a:r>
          </a:p>
          <a:p>
            <a:r>
              <a:rPr lang="en-US" dirty="0" smtClean="0"/>
              <a:t>How to identify that fire?</a:t>
            </a:r>
          </a:p>
          <a:p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century statistics struggled with this issue; at the end of the 20</a:t>
            </a:r>
            <a:r>
              <a:rPr lang="en-US" baseline="30000" dirty="0" smtClean="0"/>
              <a:t>th</a:t>
            </a:r>
            <a:r>
              <a:rPr lang="en-US" dirty="0" smtClean="0"/>
              <a:t> century many had given up</a:t>
            </a:r>
          </a:p>
          <a:p>
            <a:r>
              <a:rPr lang="en-US" dirty="0" smtClean="0"/>
              <a:t>Pearl and </a:t>
            </a:r>
            <a:r>
              <a:rPr lang="en-US" dirty="0" err="1" smtClean="0"/>
              <a:t>Glymour</a:t>
            </a:r>
            <a:r>
              <a:rPr lang="en-US" dirty="0" smtClean="0"/>
              <a:t> et al. then simultaneously developed the insight that not </a:t>
            </a:r>
            <a:r>
              <a:rPr lang="en-US" i="1" dirty="0" smtClean="0"/>
              <a:t>correlations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i="1" dirty="0" smtClean="0"/>
              <a:t>conditional probabilities</a:t>
            </a:r>
            <a:r>
              <a:rPr lang="en-US" dirty="0" smtClean="0"/>
              <a:t> but </a:t>
            </a:r>
            <a:r>
              <a:rPr lang="en-US" i="1" dirty="0" smtClean="0"/>
              <a:t>conditional independence relations</a:t>
            </a:r>
            <a:r>
              <a:rPr lang="en-US" dirty="0" smtClean="0"/>
              <a:t> are key to the identification of causal structure</a:t>
            </a:r>
          </a:p>
        </p:txBody>
      </p:sp>
    </p:spTree>
    <p:extLst>
      <p:ext uri="{BB962C8B-B14F-4D97-AF65-F5344CB8AC3E}">
        <p14:creationId xmlns:p14="http://schemas.microsoft.com/office/powerpoint/2010/main" val="2016413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1527</Words>
  <Application>Microsoft Macintosh PowerPoint</Application>
  <PresentationFormat>On-screen Show (4:3)</PresentationFormat>
  <Paragraphs>213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Causal Networks</vt:lpstr>
      <vt:lpstr>Overview</vt:lpstr>
      <vt:lpstr>The causal relation</vt:lpstr>
      <vt:lpstr>Backdrop of philosophical accounts</vt:lpstr>
      <vt:lpstr>An alternative</vt:lpstr>
      <vt:lpstr>Pearl’s approach (I)</vt:lpstr>
      <vt:lpstr>Pearl’s approach (II)</vt:lpstr>
      <vt:lpstr>Pearl’s approach (III)</vt:lpstr>
      <vt:lpstr>Pearl’s approach (IV)</vt:lpstr>
      <vt:lpstr>Pearl’s approach (V)</vt:lpstr>
      <vt:lpstr>PowerPoint Presentation</vt:lpstr>
      <vt:lpstr>So…</vt:lpstr>
      <vt:lpstr>To work!</vt:lpstr>
      <vt:lpstr>Conditional independence (CI) (see handout)</vt:lpstr>
      <vt:lpstr>Conditional independence (CI) (see handout)</vt:lpstr>
      <vt:lpstr>Conditional independence (CI) (see handout)</vt:lpstr>
      <vt:lpstr>Conditional independence (CI) (see handout)</vt:lpstr>
      <vt:lpstr>Conditional independence (CI) (see handout)</vt:lpstr>
      <vt:lpstr>Conditional independence (CI) (see handout)</vt:lpstr>
      <vt:lpstr>PowerPoint Presentation</vt:lpstr>
      <vt:lpstr>PowerPoint Presentation</vt:lpstr>
      <vt:lpstr>Therefore</vt:lpstr>
      <vt:lpstr>Blocking and d-separation</vt:lpstr>
      <vt:lpstr>Blocking and d-separation</vt:lpstr>
      <vt:lpstr>Blocking and d-separation</vt:lpstr>
      <vt:lpstr>When is a path blocked?</vt:lpstr>
      <vt:lpstr>Blocking and d-separation</vt:lpstr>
      <vt:lpstr>Blocking and d-separation</vt:lpstr>
      <vt:lpstr>So…</vt:lpstr>
      <vt:lpstr>So…</vt:lpstr>
      <vt:lpstr>Recipe: are A and B independent given C?</vt:lpstr>
      <vt:lpstr>Practice!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Causal Networks</dc:title>
  <dc:creator>Microsoft Office User</dc:creator>
  <cp:lastModifiedBy>Denny Borsboom</cp:lastModifiedBy>
  <cp:revision>50</cp:revision>
  <dcterms:created xsi:type="dcterms:W3CDTF">2013-02-25T10:34:18Z</dcterms:created>
  <dcterms:modified xsi:type="dcterms:W3CDTF">2014-09-22T09:20:09Z</dcterms:modified>
</cp:coreProperties>
</file>