
<file path=[Content_Types].xml><?xml version="1.0" encoding="utf-8"?>
<Types xmlns="http://schemas.openxmlformats.org/package/2006/content-types">
  <Default Extension="xml" ContentType="application/xml"/>
  <Default Extension="(null)" ContentType="image/x-e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87" r:id="rId3"/>
    <p:sldId id="336" r:id="rId4"/>
    <p:sldId id="352" r:id="rId5"/>
    <p:sldId id="314" r:id="rId6"/>
    <p:sldId id="308" r:id="rId7"/>
    <p:sldId id="354" r:id="rId8"/>
    <p:sldId id="362" r:id="rId9"/>
    <p:sldId id="329" r:id="rId10"/>
    <p:sldId id="337" r:id="rId11"/>
    <p:sldId id="381" r:id="rId12"/>
    <p:sldId id="382" r:id="rId13"/>
    <p:sldId id="383" r:id="rId14"/>
    <p:sldId id="341" r:id="rId15"/>
    <p:sldId id="342" r:id="rId16"/>
    <p:sldId id="363" r:id="rId17"/>
    <p:sldId id="364" r:id="rId18"/>
    <p:sldId id="365" r:id="rId19"/>
    <p:sldId id="366" r:id="rId20"/>
    <p:sldId id="367" r:id="rId21"/>
    <p:sldId id="368" r:id="rId22"/>
    <p:sldId id="378" r:id="rId23"/>
    <p:sldId id="379" r:id="rId24"/>
    <p:sldId id="380" r:id="rId25"/>
    <p:sldId id="374" r:id="rId26"/>
    <p:sldId id="361" r:id="rId27"/>
    <p:sldId id="377" r:id="rId28"/>
    <p:sldId id="355" r:id="rId29"/>
    <p:sldId id="356" r:id="rId30"/>
    <p:sldId id="357" r:id="rId31"/>
    <p:sldId id="358" r:id="rId32"/>
    <p:sldId id="3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98" userDrawn="1">
          <p15:clr>
            <a:srgbClr val="A4A3A4"/>
          </p15:clr>
        </p15:guide>
        <p15:guide id="6" pos="158" userDrawn="1">
          <p15:clr>
            <a:srgbClr val="A4A3A4"/>
          </p15:clr>
        </p15:guide>
        <p15:guide id="8" pos="5602">
          <p15:clr>
            <a:srgbClr val="A4A3A4"/>
          </p15:clr>
        </p15:guide>
        <p15:guide id="9" orient="horz" pos="4065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1" orient="horz" pos="2024" userDrawn="1">
          <p15:clr>
            <a:srgbClr val="A4A3A4"/>
          </p15:clr>
        </p15:guide>
        <p15:guide id="12" orient="horz" pos="2183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6" orient="horz" pos="822" userDrawn="1">
          <p15:clr>
            <a:srgbClr val="A4A3A4"/>
          </p15:clr>
        </p15:guide>
        <p15:guide id="19" pos="3943">
          <p15:clr>
            <a:srgbClr val="A4A3A4"/>
          </p15:clr>
        </p15:guide>
        <p15:guide id="20" pos="3993">
          <p15:clr>
            <a:srgbClr val="A4A3A4"/>
          </p15:clr>
        </p15:guide>
        <p15:guide id="21" pos="1192">
          <p15:clr>
            <a:srgbClr val="A4A3A4"/>
          </p15:clr>
        </p15:guide>
        <p15:guide id="22" pos="244">
          <p15:clr>
            <a:srgbClr val="A4A3A4"/>
          </p15:clr>
        </p15:guide>
        <p15:guide id="24" pos="17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7" autoAdjust="0"/>
    <p:restoredTop sz="93653" autoAdjust="0"/>
  </p:normalViewPr>
  <p:slideViewPr>
    <p:cSldViewPr snapToGrid="0" showGuides="1">
      <p:cViewPr>
        <p:scale>
          <a:sx n="72" d="100"/>
          <a:sy n="72" d="100"/>
        </p:scale>
        <p:origin x="1000" y="760"/>
      </p:cViewPr>
      <p:guideLst>
        <p:guide orient="horz" pos="1298"/>
        <p:guide pos="158"/>
        <p:guide pos="5602"/>
        <p:guide orient="horz" pos="4065"/>
        <p:guide orient="horz" pos="210"/>
        <p:guide orient="horz" pos="2024"/>
        <p:guide orient="horz" pos="2183"/>
        <p:guide pos="2880"/>
        <p:guide orient="horz" pos="822"/>
        <p:guide pos="3943"/>
        <p:guide pos="3993"/>
        <p:guide pos="1192"/>
        <p:guide pos="244"/>
        <p:guide pos="17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937B-E92D-BF4B-A2E1-2569AB32403D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8C49-F477-E445-BBA2-97CAFF41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5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4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4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5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EFD8-0657-0B49-B929-4400916E4B4A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0B3-D7E6-7A42-BEAD-FB5BCD34F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(null)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ndercoversap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Network-Based Adaptive Assessment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Sacha Epskamp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3957" y="2649905"/>
            <a:ext cx="11560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0" smtClean="0"/>
              <a:t>...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9208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41614"/>
            <a:ext cx="5049595" cy="54671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Empirical </a:t>
            </a:r>
            <a:r>
              <a:rPr lang="en-US" sz="2400" dirty="0" err="1" smtClean="0"/>
              <a:t>Ising</a:t>
            </a:r>
            <a:r>
              <a:rPr lang="en-US" sz="2400" dirty="0" smtClean="0"/>
              <a:t> model used as true structure</a:t>
            </a:r>
          </a:p>
          <a:p>
            <a:pPr lvl="1"/>
            <a:r>
              <a:rPr lang="en-US" sz="1700" dirty="0" smtClean="0"/>
              <a:t>Fried, E. I., </a:t>
            </a:r>
            <a:r>
              <a:rPr lang="en-US" sz="1700" dirty="0" err="1" smtClean="0"/>
              <a:t>Bockting</a:t>
            </a:r>
            <a:r>
              <a:rPr lang="en-US" sz="1700" dirty="0" smtClean="0"/>
              <a:t>, C., </a:t>
            </a:r>
            <a:r>
              <a:rPr lang="en-US" sz="1700" dirty="0" err="1" smtClean="0"/>
              <a:t>Arjadi</a:t>
            </a:r>
            <a:r>
              <a:rPr lang="en-US" sz="1700" dirty="0" smtClean="0"/>
              <a:t>, R., </a:t>
            </a:r>
            <a:r>
              <a:rPr lang="en-US" sz="1700" dirty="0" err="1" smtClean="0"/>
              <a:t>Borsboom</a:t>
            </a:r>
            <a:r>
              <a:rPr lang="en-US" sz="1700" dirty="0" smtClean="0"/>
              <a:t>, D., </a:t>
            </a:r>
            <a:r>
              <a:rPr lang="en-US" sz="1700" dirty="0" err="1" smtClean="0"/>
              <a:t>Tuerlinckx</a:t>
            </a:r>
            <a:r>
              <a:rPr lang="en-US" sz="1700" dirty="0" smtClean="0"/>
              <a:t>, F., Cramer, A., Epskamp, S., </a:t>
            </a:r>
            <a:r>
              <a:rPr lang="en-US" sz="1700" dirty="0" err="1" smtClean="0"/>
              <a:t>Amshoff</a:t>
            </a:r>
            <a:r>
              <a:rPr lang="en-US" sz="1700" dirty="0" smtClean="0"/>
              <a:t>, M., </a:t>
            </a:r>
            <a:r>
              <a:rPr lang="en-US" sz="1700" dirty="0" err="1" smtClean="0"/>
              <a:t>Carr</a:t>
            </a:r>
            <a:r>
              <a:rPr lang="en-US" sz="1700" dirty="0" smtClean="0"/>
              <a:t>, D., &amp; </a:t>
            </a:r>
            <a:r>
              <a:rPr lang="en-US" sz="1700" dirty="0" err="1" smtClean="0"/>
              <a:t>Stroebe</a:t>
            </a:r>
            <a:r>
              <a:rPr lang="en-US" sz="1700" dirty="0" smtClean="0"/>
              <a:t>, M. (2015). From loss to loneliness: The relationship between bereavement and depressive symptoms. </a:t>
            </a:r>
            <a:r>
              <a:rPr lang="en-US" sz="1700" i="1" dirty="0" smtClean="0"/>
              <a:t>Journal of Abnormal Psychology, 124</a:t>
            </a:r>
            <a:r>
              <a:rPr lang="en-US" sz="1700" dirty="0" smtClean="0"/>
              <a:t>, 256-265.</a:t>
            </a:r>
          </a:p>
          <a:p>
            <a:r>
              <a:rPr lang="en-US" sz="2400" dirty="0" smtClean="0"/>
              <a:t>Generate 1 case from true model</a:t>
            </a:r>
          </a:p>
          <a:p>
            <a:r>
              <a:rPr lang="en-US" sz="2400" dirty="0" smtClean="0"/>
              <a:t>Simulate adaptive assessment, using the true model, or IRT model based on N = 100,000 databank</a:t>
            </a:r>
          </a:p>
          <a:p>
            <a:r>
              <a:rPr lang="en-US" sz="2400" dirty="0" smtClean="0"/>
              <a:t>Each condition replicated 100 times</a:t>
            </a:r>
          </a:p>
          <a:p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20" y="2179152"/>
            <a:ext cx="3710496" cy="32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41614"/>
            <a:ext cx="5049595" cy="5467161"/>
          </a:xfrm>
        </p:spPr>
        <p:txBody>
          <a:bodyPr>
            <a:noAutofit/>
          </a:bodyPr>
          <a:lstStyle/>
          <a:p>
            <a:r>
              <a:rPr lang="en-US" sz="2800" dirty="0" smtClean="0"/>
              <a:t>Full data of 99 items from </a:t>
            </a:r>
            <a:r>
              <a:rPr lang="en-US" sz="2800" dirty="0" err="1" smtClean="0"/>
              <a:t>UnderCovers</a:t>
            </a:r>
            <a:r>
              <a:rPr lang="en-US" sz="2800" dirty="0" smtClean="0"/>
              <a:t> (</a:t>
            </a:r>
            <a:r>
              <a:rPr lang="en-US" sz="2800" i="1" dirty="0" smtClean="0"/>
              <a:t>N</a:t>
            </a:r>
            <a:r>
              <a:rPr lang="en-US" sz="2800" dirty="0" smtClean="0"/>
              <a:t> = 5,998)</a:t>
            </a:r>
          </a:p>
          <a:p>
            <a:r>
              <a:rPr lang="en-US" sz="2800" dirty="0" smtClean="0"/>
              <a:t>500 cases used in test-set, rest of cases used in training-set</a:t>
            </a:r>
          </a:p>
          <a:p>
            <a:r>
              <a:rPr lang="en-US" sz="2800" dirty="0" err="1" smtClean="0"/>
              <a:t>Ising</a:t>
            </a:r>
            <a:r>
              <a:rPr lang="en-US" sz="2800" dirty="0" smtClean="0"/>
              <a:t>/IRT models estimated from training set</a:t>
            </a:r>
          </a:p>
          <a:p>
            <a:r>
              <a:rPr lang="en-US" sz="2800" dirty="0" smtClean="0"/>
              <a:t>Take 1 case from test-set</a:t>
            </a:r>
          </a:p>
          <a:p>
            <a:r>
              <a:rPr lang="en-US" sz="2800" dirty="0" smtClean="0"/>
              <a:t>Simulate adaptive assessment</a:t>
            </a:r>
          </a:p>
          <a:p>
            <a:r>
              <a:rPr lang="en-US" sz="2800" dirty="0" smtClean="0"/>
              <a:t>Each condition replicated 100 times</a:t>
            </a:r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93" y="1807409"/>
            <a:ext cx="3748007" cy="37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from a Network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04925"/>
            <a:ext cx="6088063" cy="51482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Interest in the score pattern rather than latent traits</a:t>
            </a:r>
          </a:p>
          <a:p>
            <a:pPr lvl="1"/>
            <a:r>
              <a:rPr lang="en-US" dirty="0" smtClean="0"/>
              <a:t>Symptom diagnosis rather than disorder diagnosis</a:t>
            </a:r>
          </a:p>
          <a:p>
            <a:pPr lvl="1"/>
            <a:r>
              <a:rPr lang="en-US" dirty="0" smtClean="0"/>
              <a:t>Voting recommendation based on specific opinions, rather than conservatism / left-right</a:t>
            </a:r>
          </a:p>
          <a:p>
            <a:pPr lvl="1"/>
            <a:r>
              <a:rPr lang="en-US" dirty="0" smtClean="0"/>
              <a:t>Matchmaking on matching people with similar interests, rather than on traits</a:t>
            </a:r>
          </a:p>
          <a:p>
            <a:r>
              <a:rPr lang="en-US" dirty="0"/>
              <a:t>But… too many questions to ask!</a:t>
            </a:r>
          </a:p>
          <a:p>
            <a:r>
              <a:rPr lang="en-US" dirty="0" smtClean="0"/>
              <a:t>Computer adaptive testing (CAT) relies often </a:t>
            </a:r>
            <a:r>
              <a:rPr lang="en-US" dirty="0"/>
              <a:t>on latent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networks instead?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7"/>
          <a:stretch/>
        </p:blipFill>
        <p:spPr>
          <a:xfrm>
            <a:off x="6244297" y="1288800"/>
            <a:ext cx="2648878" cy="2520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6"/>
          <a:stretch/>
        </p:blipFill>
        <p:spPr>
          <a:xfrm>
            <a:off x="6244297" y="3933188"/>
            <a:ext cx="256926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4"/>
          <a:stretch/>
        </p:blipFill>
        <p:spPr>
          <a:xfrm>
            <a:off x="0" y="685800"/>
            <a:ext cx="9144000" cy="47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162373"/>
            <a:ext cx="36396080" cy="54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3.01284 0.035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4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4"/>
          <a:stretch/>
        </p:blipFill>
        <p:spPr>
          <a:xfrm>
            <a:off x="0" y="685800"/>
            <a:ext cx="9144000" cy="476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35917333" cy="5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4"/>
          <a:stretch/>
        </p:blipFill>
        <p:spPr>
          <a:xfrm>
            <a:off x="0" y="685800"/>
            <a:ext cx="9144000" cy="476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4667" y="1162373"/>
            <a:ext cx="35917333" cy="5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4"/>
          <a:stretch/>
        </p:blipFill>
        <p:spPr>
          <a:xfrm>
            <a:off x="0" y="685800"/>
            <a:ext cx="9144000" cy="476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7842" y="1267759"/>
            <a:ext cx="35917333" cy="5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4"/>
          <a:stretch/>
        </p:blipFill>
        <p:spPr>
          <a:xfrm>
            <a:off x="0" y="685800"/>
            <a:ext cx="9144000" cy="476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3333" y="1304925"/>
            <a:ext cx="35917333" cy="5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1270"/>
            <a:ext cx="8229600" cy="56567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aim: predict all responses based on given responses</a:t>
            </a:r>
          </a:p>
          <a:p>
            <a:r>
              <a:rPr lang="en-US" dirty="0" smtClean="0"/>
              <a:t>Network models capable of doing this</a:t>
            </a:r>
          </a:p>
          <a:p>
            <a:pPr lvl="1"/>
            <a:r>
              <a:rPr lang="en-US" dirty="0" smtClean="0"/>
              <a:t>Also: temporal networks capable of predicting responses at later time points</a:t>
            </a:r>
          </a:p>
          <a:p>
            <a:r>
              <a:rPr lang="en-US" dirty="0" smtClean="0"/>
              <a:t>To do: </a:t>
            </a:r>
          </a:p>
          <a:p>
            <a:pPr lvl="1"/>
            <a:r>
              <a:rPr lang="en-US" dirty="0" smtClean="0"/>
              <a:t>Compare to multivariate CAT methods</a:t>
            </a:r>
          </a:p>
          <a:p>
            <a:pPr lvl="1"/>
            <a:r>
              <a:rPr lang="en-US" dirty="0" smtClean="0"/>
              <a:t>Fasten item-selection process</a:t>
            </a:r>
          </a:p>
          <a:p>
            <a:pPr lvl="1"/>
            <a:r>
              <a:rPr lang="en-US" dirty="0" smtClean="0"/>
              <a:t>Work out methods for item-selection without sampling data</a:t>
            </a:r>
          </a:p>
          <a:p>
            <a:pPr lvl="1"/>
            <a:r>
              <a:rPr lang="en-US" dirty="0" smtClean="0"/>
              <a:t>Continuous / ordinal data networks</a:t>
            </a:r>
          </a:p>
          <a:p>
            <a:r>
              <a:rPr lang="en-US" dirty="0" smtClean="0"/>
              <a:t>Grant proposal: Implement in fully adaptive environment</a:t>
            </a:r>
          </a:p>
          <a:p>
            <a:pPr lvl="1"/>
            <a:r>
              <a:rPr lang="en-US" dirty="0" smtClean="0"/>
              <a:t>Update network as new data comes in</a:t>
            </a:r>
          </a:p>
          <a:p>
            <a:pPr lvl="1"/>
            <a:r>
              <a:rPr lang="en-US" dirty="0" smtClean="0"/>
              <a:t>Adaptive assessment in time-series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013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 for your attention!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242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013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4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657"/>
            <a:ext cx="9144000" cy="504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5" y="1986329"/>
            <a:ext cx="2766033" cy="54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Computerized Adaptive Testing (CAT)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65775" y="1890372"/>
            <a:ext cx="1975843" cy="94648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Network Estimation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8077" y="3476152"/>
            <a:ext cx="1975843" cy="94648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Adaptive Assessment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95727" y="3476152"/>
            <a:ext cx="1975843" cy="94648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Score Prediction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5400000">
            <a:off x="4684716" y="2154470"/>
            <a:ext cx="1278583" cy="13647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>
            <a:off x="1387191" y="2111372"/>
            <a:ext cx="1278583" cy="13647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8076" y="269941"/>
            <a:ext cx="1975843" cy="94648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Data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5400000">
            <a:off x="2657018" y="568691"/>
            <a:ext cx="1278583" cy="13647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77431" y="269941"/>
            <a:ext cx="2312066" cy="94648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Exploratory insight (B/W)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Hypothesis generation (B/W)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Treatment formation (B/W)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Likelihood estimation (B/W)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613918" y="3476152"/>
            <a:ext cx="2081807" cy="539059"/>
          </a:xfrm>
          <a:prstGeom prst="rightArrow">
            <a:avLst>
              <a:gd name="adj1" fmla="val 24702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Notched Right Arrow 41"/>
          <p:cNvSpPr/>
          <p:nvPr/>
        </p:nvSpPr>
        <p:spPr>
          <a:xfrm rot="19413528">
            <a:off x="4553246" y="1190607"/>
            <a:ext cx="1215733" cy="620343"/>
          </a:xfrm>
          <a:prstGeom prst="notchedRightArrow">
            <a:avLst/>
          </a:prstGeom>
          <a:solidFill>
            <a:srgbClr val="CCC1DA">
              <a:alpha val="4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Applications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695727" y="5729465"/>
            <a:ext cx="1975843" cy="94648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Diagnosis (B)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Prediction  (W)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Matching (B)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Notched Right Arrow 43"/>
          <p:cNvSpPr/>
          <p:nvPr/>
        </p:nvSpPr>
        <p:spPr>
          <a:xfrm rot="5400000">
            <a:off x="5088360" y="4772143"/>
            <a:ext cx="1215733" cy="620343"/>
          </a:xfrm>
          <a:prstGeom prst="notchedRightArrow">
            <a:avLst/>
          </a:prstGeom>
          <a:solidFill>
            <a:srgbClr val="CCC1DA">
              <a:alpha val="4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Applications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2613920" y="3883581"/>
            <a:ext cx="2081807" cy="539059"/>
          </a:xfrm>
          <a:prstGeom prst="rightArrow">
            <a:avLst>
              <a:gd name="adj1" fmla="val 24702"/>
              <a:gd name="adj2" fmla="val 50000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5400000">
            <a:off x="979424" y="4772143"/>
            <a:ext cx="1215733" cy="620343"/>
          </a:xfrm>
          <a:prstGeom prst="notchedRightArrow">
            <a:avLst/>
          </a:prstGeom>
          <a:solidFill>
            <a:srgbClr val="CCC1DA">
              <a:alpha val="45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Applications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8077" y="5729465"/>
            <a:ext cx="1975843" cy="94648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Test reduction (B/W)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Patient Monitoring  (W)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Data </a:t>
            </a:r>
            <a:r>
              <a:rPr lang="en-US" sz="1200" smtClean="0">
                <a:solidFill>
                  <a:srgbClr val="000000"/>
                </a:solidFill>
              </a:rPr>
              <a:t>gathering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697" y="59665"/>
            <a:ext cx="3673795" cy="18307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22801" y="6316416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B: Between-subjects</a:t>
            </a:r>
          </a:p>
          <a:p>
            <a:r>
              <a:rPr lang="en-US" sz="1200" dirty="0" smtClean="0"/>
              <a:t>W: Within-subjects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19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7" grpId="0" animBg="1"/>
      <p:bldP spid="32" grpId="0" animBg="1"/>
      <p:bldP spid="35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18" grpId="0" animBg="1"/>
      <p:bldP spid="23" grpId="0" animBg="1"/>
      <p:bldP spid="24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Suppose variables take states -1 and 1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Ising</a:t>
            </a:r>
            <a:r>
              <a:rPr lang="en-US" dirty="0" smtClean="0"/>
              <a:t> model characterizes a joint likelihood distribution given only observed variables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can (in principle) be used to obtain marginal probabilities, conditional probabilities, (conditional) entropy</a:t>
            </a:r>
          </a:p>
          <a:p>
            <a:r>
              <a:rPr lang="en-US" dirty="0" smtClean="0"/>
              <a:t>Also very easy to sample from!</a:t>
            </a:r>
          </a:p>
          <a:p>
            <a:pPr lvl="1"/>
            <a:r>
              <a:rPr lang="en-US" dirty="0" smtClean="0"/>
              <a:t>Metropolis-Hastings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33917" y="2918343"/>
                <a:ext cx="6476165" cy="938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nl-NL" sz="2400" b="1" i="1" smtClean="0">
                              <a:latin typeface="Cambria Math" charset="0"/>
                            </a:rPr>
                            <m:t>𝑿</m:t>
                          </m:r>
                          <m:r>
                            <a:rPr lang="nl-NL" sz="2400" b="1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nl-NL" sz="2400" b="1" i="1" smtClean="0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nl-NL" sz="24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exp</m:t>
                      </m:r>
                      <m:r>
                        <a:rPr lang="nl-NL" sz="2400" b="1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mr-IN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mr-IN" sz="240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nl-NL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nl-NL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nl-NL" sz="2400" b="0" i="1" smtClean="0">
                              <a:latin typeface="Cambria Math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nl-NL" sz="2400" b="0" i="1" smtClean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nl-NL" sz="2400" b="0" i="1" smtClean="0">
                                  <a:latin typeface="Cambria Math" charset="0"/>
                                </a:rPr>
                                <m:t>𝑖𝑗</m:t>
                              </m:r>
                              <m:r>
                                <a:rPr lang="nl-NL" sz="2400" b="0" i="1" smtClean="0">
                                  <a:latin typeface="Cambria Math" charset="0"/>
                                </a:rPr>
                                <m:t>&gt;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17" y="2918343"/>
                <a:ext cx="6476165" cy="9380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1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igh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17278" r="34226" b="15021"/>
          <a:stretch/>
        </p:blipFill>
        <p:spPr>
          <a:xfrm flipH="1">
            <a:off x="798003" y="2060575"/>
            <a:ext cx="2868337" cy="2791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60" y="2771212"/>
            <a:ext cx="1629981" cy="1629981"/>
          </a:xfrm>
          <a:prstGeom prst="rect">
            <a:avLst/>
          </a:prstGeom>
        </p:spPr>
      </p:pic>
      <p:pic>
        <p:nvPicPr>
          <p:cNvPr id="17" name="Picture 16" descr="lef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17278" r="24689" b="11220"/>
          <a:stretch/>
        </p:blipFill>
        <p:spPr>
          <a:xfrm flipH="1">
            <a:off x="5079627" y="2060575"/>
            <a:ext cx="3566161" cy="2948638"/>
          </a:xfrm>
          <a:prstGeom prst="rect">
            <a:avLst/>
          </a:prstGeom>
        </p:spPr>
      </p:pic>
      <p:pic>
        <p:nvPicPr>
          <p:cNvPr id="18" name="Picture 17" descr="middl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20797" r="26892" b="15021"/>
          <a:stretch/>
        </p:blipFill>
        <p:spPr>
          <a:xfrm flipH="1">
            <a:off x="2799241" y="2205708"/>
            <a:ext cx="3252652" cy="26467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5182" y="2389169"/>
            <a:ext cx="2357985" cy="3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I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05182" y="2665467"/>
            <a:ext cx="235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/>
              <a:t>Adaptive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assesment</a:t>
            </a:r>
            <a:endParaRPr lang="nl-NL" sz="1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513176" y="2389169"/>
            <a:ext cx="2357985" cy="3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II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3176" y="2675243"/>
            <a:ext cx="235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Missing Data</a:t>
            </a:r>
            <a:endParaRPr lang="en-US" sz="1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929297" y="2387599"/>
            <a:ext cx="2357985" cy="3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III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52920" y="2673256"/>
            <a:ext cx="243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Network Monitoring</a:t>
            </a:r>
            <a:endParaRPr lang="nl-NL" sz="14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03481" y="3023323"/>
          <a:ext cx="1444172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1043"/>
                <a:gridCol w="361043"/>
                <a:gridCol w="361043"/>
                <a:gridCol w="361043"/>
              </a:tblGrid>
              <a:tr h="2675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5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10" y="2981033"/>
            <a:ext cx="2029758" cy="12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21" y="2352209"/>
            <a:ext cx="2357985" cy="23839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4429" y="2352211"/>
            <a:ext cx="2357985" cy="23839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91386" y="2348503"/>
            <a:ext cx="2357985" cy="23839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74429" y="4221776"/>
            <a:ext cx="2365286" cy="5107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Improves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 </a:t>
            </a:r>
            <a:r>
              <a:rPr lang="nl-NL" dirty="0" err="1" smtClean="0"/>
              <a:t>estimation</a:t>
            </a:r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0" y="2815984"/>
            <a:ext cx="1629981" cy="16299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1418" y="2376462"/>
            <a:ext cx="2357985" cy="3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I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1418" y="2652760"/>
            <a:ext cx="235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/>
              <a:t>Adaptive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Assesment</a:t>
            </a:r>
            <a:endParaRPr lang="nl-NL" sz="1400" dirty="0"/>
          </a:p>
        </p:txBody>
      </p:sp>
      <p:sp>
        <p:nvSpPr>
          <p:cNvPr id="31" name="Rectangle 30"/>
          <p:cNvSpPr/>
          <p:nvPr/>
        </p:nvSpPr>
        <p:spPr>
          <a:xfrm>
            <a:off x="186534" y="4226688"/>
            <a:ext cx="2378472" cy="5107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without II and III</a:t>
            </a:r>
            <a:r>
              <a:rPr lang="en-US" dirty="0" smtClean="0"/>
              <a:t> </a:t>
            </a:r>
            <a:r>
              <a:rPr lang="en-US" dirty="0" smtClean="0"/>
              <a:t>with pre-calibration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96331" y="2355430"/>
            <a:ext cx="2357985" cy="3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96331" y="2641504"/>
            <a:ext cx="235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Missing Data</a:t>
            </a:r>
            <a:endParaRPr lang="en-US" sz="14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3720385" y="3007620"/>
          <a:ext cx="143428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1155"/>
                <a:gridCol w="361043"/>
                <a:gridCol w="361043"/>
                <a:gridCol w="361043"/>
              </a:tblGrid>
              <a:tr h="2675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5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535190" y="2355847"/>
            <a:ext cx="2357985" cy="35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 III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58813" y="2641504"/>
            <a:ext cx="243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Network Monitoring</a:t>
            </a:r>
            <a:endParaRPr lang="nl-NL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6498687" y="4226060"/>
            <a:ext cx="2350684" cy="5107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Also possible with complete data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52" y="2949281"/>
            <a:ext cx="2029758" cy="12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9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E0642C-001D-A64E-B365-AAA9FAFB0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26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44E8E-1E29-C448-B253-ABEC96EEA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148114"/>
            <a:ext cx="8838686" cy="4709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644" y="6488668"/>
            <a:ext cx="223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by Julian Burger</a:t>
            </a:r>
          </a:p>
        </p:txBody>
      </p:sp>
    </p:spTree>
    <p:extLst>
      <p:ext uri="{BB962C8B-B14F-4D97-AF65-F5344CB8AC3E}">
        <p14:creationId xmlns:p14="http://schemas.microsoft.com/office/powerpoint/2010/main" val="6620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0" y="1060033"/>
            <a:ext cx="4038600" cy="524276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Weights &lt;- matrix(c(  </a:t>
            </a: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	0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, 0.5, 0,  </a:t>
            </a: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	0.5, 0, -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0.5,  </a:t>
            </a: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	0, -0.5, 0) ,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3,3,byrow=TRUE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Thresholds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&lt;- c(-0.5,0,-0.5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library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IsingSampler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IsingLikelihood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(Weights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	Thresholds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, beta = 1,                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	responses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 c(-1, 1))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4575" y="3540125"/>
            <a:ext cx="4038600" cy="2949575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de-DE" sz="1800" dirty="0" err="1">
                <a:latin typeface="Courier New" charset="0"/>
                <a:ea typeface="Courier New" charset="0"/>
                <a:cs typeface="Courier New" charset="0"/>
              </a:rPr>
              <a:t>Probability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 Var1 Var2 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Var3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0.22019927   -1   -1   -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0.02980073    1   -1   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-1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0.22019927   -1    1   -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0.22019927    1    1   -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0.22019927   -1   -1    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0.02980073    1   -1    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0.02980073   -1    1    </a:t>
            </a:r>
            <a:r>
              <a:rPr lang="de-DE" sz="1800" dirty="0" smtClean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de-DE" sz="1800" dirty="0">
                <a:latin typeface="Courier New" charset="0"/>
                <a:ea typeface="Courier New" charset="0"/>
                <a:cs typeface="Courier New" charset="0"/>
              </a:rPr>
              <a:t>0.02980073    1    1    1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54" y="503130"/>
            <a:ext cx="3742841" cy="26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55707"/>
            <a:ext cx="73152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787" y="3542440"/>
            <a:ext cx="2726267" cy="373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3887" y="3542440"/>
            <a:ext cx="2726267" cy="373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2705422" y="4605111"/>
            <a:ext cx="1275706" cy="1244391"/>
          </a:xfrm>
          <a:prstGeom prst="rightArrow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Tired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= yes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23" y="358167"/>
            <a:ext cx="2209644" cy="280095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038892" y="923059"/>
            <a:ext cx="1183691" cy="64163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39202" y="922831"/>
            <a:ext cx="1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you tired?</a:t>
            </a:r>
          </a:p>
          <a:p>
            <a:r>
              <a:rPr lang="en-US" sz="1400" dirty="0" smtClean="0"/>
              <a:t>    yes                no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8167"/>
            <a:ext cx="2454597" cy="24545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39202" y="922831"/>
            <a:ext cx="1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</a:t>
            </a:r>
            <a:r>
              <a:rPr lang="en-US" sz="1400" smtClean="0"/>
              <a:t>you tired?</a:t>
            </a:r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b="1" dirty="0" smtClean="0"/>
              <a:t>yes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339202" y="1843067"/>
            <a:ext cx="1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 you sleep well?</a:t>
            </a:r>
          </a:p>
          <a:p>
            <a:r>
              <a:rPr lang="en-US" sz="1400" dirty="0" smtClean="0"/>
              <a:t>    yes		   no</a:t>
            </a:r>
            <a:endParaRPr lang="en-US" sz="1400" dirty="0"/>
          </a:p>
        </p:txBody>
      </p:sp>
      <p:sp>
        <p:nvSpPr>
          <p:cNvPr id="23" name="Right Arrow 22"/>
          <p:cNvSpPr/>
          <p:nvPr/>
        </p:nvSpPr>
        <p:spPr>
          <a:xfrm flipH="1">
            <a:off x="4038892" y="2045469"/>
            <a:ext cx="1183691" cy="64163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" grpId="0"/>
      <p:bldP spid="2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55707"/>
            <a:ext cx="73152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787" y="3542440"/>
            <a:ext cx="2726267" cy="373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3887" y="3542440"/>
            <a:ext cx="2726267" cy="373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161285" y="4605111"/>
            <a:ext cx="1275706" cy="1244391"/>
          </a:xfrm>
          <a:prstGeom prst="rightArrow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Tired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= no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3" name="Picture 22" descr="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23" y="358167"/>
            <a:ext cx="2209644" cy="2800958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038892" y="923059"/>
            <a:ext cx="1183691" cy="64163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39202" y="922831"/>
            <a:ext cx="1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you tired?</a:t>
            </a:r>
          </a:p>
          <a:p>
            <a:r>
              <a:rPr lang="en-US" sz="1400" dirty="0" smtClean="0"/>
              <a:t>    yes               no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8167"/>
            <a:ext cx="2454597" cy="24545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39202" y="922831"/>
            <a:ext cx="1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you tired?</a:t>
            </a:r>
          </a:p>
          <a:p>
            <a:r>
              <a:rPr lang="en-US" sz="1400" dirty="0" smtClean="0"/>
              <a:t>                         </a:t>
            </a:r>
            <a:r>
              <a:rPr lang="en-US" sz="1400" b="1" dirty="0" smtClean="0"/>
              <a:t>no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339202" y="1843067"/>
            <a:ext cx="1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Are you tense?</a:t>
            </a:r>
          </a:p>
          <a:p>
            <a:r>
              <a:rPr lang="en-US" sz="1400" dirty="0" smtClean="0"/>
              <a:t>    yes		   no</a:t>
            </a:r>
            <a:endParaRPr lang="en-US" sz="1400" dirty="0"/>
          </a:p>
        </p:txBody>
      </p:sp>
      <p:sp>
        <p:nvSpPr>
          <p:cNvPr id="31" name="Right Arrow 30"/>
          <p:cNvSpPr/>
          <p:nvPr/>
        </p:nvSpPr>
        <p:spPr>
          <a:xfrm flipH="1">
            <a:off x="4038892" y="2045469"/>
            <a:ext cx="1183691" cy="64163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5" grpId="1"/>
      <p:bldP spid="29" grpId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Network-based adaptive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an </a:t>
            </a:r>
            <a:r>
              <a:rPr lang="en-US" dirty="0" err="1" smtClean="0"/>
              <a:t>Ising</a:t>
            </a:r>
            <a:r>
              <a:rPr lang="en-US" dirty="0" smtClean="0"/>
              <a:t> model from available data</a:t>
            </a:r>
          </a:p>
          <a:p>
            <a:pPr marL="914400" lvl="1" indent="-514350"/>
            <a:r>
              <a:rPr lang="en-US" dirty="0" smtClean="0"/>
              <a:t>E.g., using </a:t>
            </a:r>
            <a:r>
              <a:rPr lang="en-US" dirty="0" err="1" smtClean="0"/>
              <a:t>IsingFit</a:t>
            </a:r>
            <a:r>
              <a:rPr lang="en-US" dirty="0" smtClean="0"/>
              <a:t> by Claudia van </a:t>
            </a:r>
            <a:r>
              <a:rPr lang="en-US" dirty="0" err="1" smtClean="0"/>
              <a:t>Borkulo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for each unknown item the conditional entropy given that item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Administer the item that gives the lowest conditional entropy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2, or stop based on some criterion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64498"/>
            <a:ext cx="843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Problem: intractable normalizing constant and likelihood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Workaround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868"/>
            <a:ext cx="8229600" cy="54999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Estimate an </a:t>
            </a:r>
            <a:r>
              <a:rPr lang="en-US" sz="2300" dirty="0" err="1" smtClean="0"/>
              <a:t>Ising</a:t>
            </a:r>
            <a:r>
              <a:rPr lang="en-US" sz="2300" dirty="0" smtClean="0"/>
              <a:t> model from available data</a:t>
            </a:r>
          </a:p>
          <a:p>
            <a:pPr marL="914400" lvl="1" indent="-514350"/>
            <a:r>
              <a:rPr lang="en-US" sz="2300" dirty="0" smtClean="0"/>
              <a:t>E.g., using </a:t>
            </a:r>
            <a:r>
              <a:rPr lang="en-US" sz="2300" dirty="0" err="1" smtClean="0"/>
              <a:t>IsingFit</a:t>
            </a:r>
            <a:r>
              <a:rPr lang="en-US" sz="2300" dirty="0" smtClean="0"/>
              <a:t> by Claudia van </a:t>
            </a:r>
            <a:r>
              <a:rPr lang="en-US" sz="2300" dirty="0" err="1" smtClean="0"/>
              <a:t>Borkulo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Generate a large database (e.g., 100,000)</a:t>
            </a:r>
          </a:p>
          <a:p>
            <a:pPr marL="914400" lvl="1" indent="-514350"/>
            <a:r>
              <a:rPr lang="en-US" sz="2300" dirty="0" smtClean="0"/>
              <a:t>E.g., using </a:t>
            </a:r>
            <a:r>
              <a:rPr lang="en-US" sz="2300" dirty="0" err="1" smtClean="0"/>
              <a:t>IsingSampler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Compute for each unknown item the </a:t>
            </a:r>
            <a:r>
              <a:rPr lang="en-US" sz="2300" i="1" dirty="0" smtClean="0"/>
              <a:t>empirical </a:t>
            </a:r>
            <a:r>
              <a:rPr lang="en-US" sz="2300" dirty="0" smtClean="0"/>
              <a:t>conditional entropy given that item, using the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Administer the item that gives the lowest empirical conditional entropy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Subset the database to only include cases in line with known responses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If the number of cases in the database drops below some number (e.g., 500), generate a new database (e.g., 5,000)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Go to 3, or stop based on some criterion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7247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67217" y="209360"/>
            <a:ext cx="3294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Data &amp; app: </a:t>
            </a:r>
            <a:r>
              <a:rPr lang="en-US" sz="1200" dirty="0" smtClean="0">
                <a:hlinkClick r:id="rId2"/>
              </a:rPr>
              <a:t>https://undercoversapp.com/</a:t>
            </a:r>
            <a:endParaRPr lang="en-US" sz="1200" dirty="0" smtClean="0"/>
          </a:p>
          <a:p>
            <a:pPr algn="r"/>
            <a:r>
              <a:rPr lang="en-US" sz="1200" dirty="0" smtClean="0"/>
              <a:t>Thanks to: </a:t>
            </a:r>
            <a:r>
              <a:rPr lang="en-US" sz="1200" dirty="0"/>
              <a:t>Theresa </a:t>
            </a:r>
            <a:r>
              <a:rPr lang="en-US" sz="1200" dirty="0" err="1"/>
              <a:t>Wallner</a:t>
            </a:r>
            <a:r>
              <a:rPr lang="en-US" sz="1200" dirty="0"/>
              <a:t> </a:t>
            </a:r>
            <a:r>
              <a:rPr lang="en-US" sz="1200" dirty="0" smtClean="0"/>
              <a:t>&amp; </a:t>
            </a:r>
            <a:r>
              <a:rPr lang="en-US" sz="1200" dirty="0"/>
              <a:t>Sophia von </a:t>
            </a:r>
            <a:r>
              <a:rPr lang="en-US" sz="1200" dirty="0" err="1"/>
              <a:t>Stockert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79" y="1820779"/>
            <a:ext cx="5037221" cy="5037221"/>
          </a:xfrm>
          <a:prstGeom prst="rect">
            <a:avLst/>
          </a:prstGeom>
        </p:spPr>
      </p:pic>
      <p:pic>
        <p:nvPicPr>
          <p:cNvPr id="4" name="Content Placeholder 3" descr="Screen Shot 2017-12-13 at 21.21.34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52" r="-14752"/>
          <a:stretch>
            <a:fillRect/>
          </a:stretch>
        </p:blipFill>
        <p:spPr>
          <a:xfrm>
            <a:off x="-669159" y="105591"/>
            <a:ext cx="5843813" cy="3213872"/>
          </a:xfrm>
        </p:spPr>
      </p:pic>
    </p:spTree>
    <p:extLst>
      <p:ext uri="{BB962C8B-B14F-4D97-AF65-F5344CB8AC3E}">
        <p14:creationId xmlns:p14="http://schemas.microsoft.com/office/powerpoint/2010/main" val="87398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782</Words>
  <Application>Microsoft Macintosh PowerPoint</Application>
  <PresentationFormat>On-screen Show (4:3)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Cambria Math</vt:lpstr>
      <vt:lpstr>Courier New</vt:lpstr>
      <vt:lpstr>Mangal</vt:lpstr>
      <vt:lpstr>Arial</vt:lpstr>
      <vt:lpstr>Office Theme</vt:lpstr>
      <vt:lpstr>Network-Based Adaptive Assessment </vt:lpstr>
      <vt:lpstr>Tests from a Network Perspective</vt:lpstr>
      <vt:lpstr>Network Models</vt:lpstr>
      <vt:lpstr>PowerPoint Presentation</vt:lpstr>
      <vt:lpstr>PowerPoint Presentation</vt:lpstr>
      <vt:lpstr>PowerPoint Presentation</vt:lpstr>
      <vt:lpstr>Network-based adaptive assessment</vt:lpstr>
      <vt:lpstr>Workaround…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Study 1</vt:lpstr>
      <vt:lpstr>PowerPoint Presentation</vt:lpstr>
      <vt:lpstr>PowerPoint Presentation</vt:lpstr>
      <vt:lpstr>Simulation Study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&amp; Future directions</vt:lpstr>
      <vt:lpstr>Thank you for your attention!</vt:lpstr>
      <vt:lpstr>Extra slides…</vt:lpstr>
      <vt:lpstr>Computerized Adaptive Testing (CAT)</vt:lpstr>
      <vt:lpstr>PowerPoint Presentation</vt:lpstr>
      <vt:lpstr>PowerPoint Presentation</vt:lpstr>
      <vt:lpstr>PowerPoint Presentation</vt:lpstr>
      <vt:lpstr>PowerPoint Presentation</vt:lpstr>
    </vt:vector>
  </TitlesOfParts>
  <Company>University of Amsterdam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Sacha Epskamp</dc:creator>
  <cp:lastModifiedBy>Sacha Epskamp</cp:lastModifiedBy>
  <cp:revision>963</cp:revision>
  <dcterms:created xsi:type="dcterms:W3CDTF">2018-06-02T18:25:39Z</dcterms:created>
  <dcterms:modified xsi:type="dcterms:W3CDTF">2018-07-13T03:48:24Z</dcterms:modified>
</cp:coreProperties>
</file>